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5" r:id="rId3"/>
    <p:sldId id="278" r:id="rId4"/>
    <p:sldId id="279" r:id="rId5"/>
    <p:sldId id="281" r:id="rId6"/>
    <p:sldId id="284" r:id="rId7"/>
    <p:sldId id="285" r:id="rId8"/>
    <p:sldId id="283" r:id="rId9"/>
    <p:sldId id="259" r:id="rId10"/>
    <p:sldId id="266" r:id="rId11"/>
    <p:sldId id="286" r:id="rId12"/>
    <p:sldId id="287" r:id="rId13"/>
    <p:sldId id="288" r:id="rId1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54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67" autoAdjust="0"/>
  </p:normalViewPr>
  <p:slideViewPr>
    <p:cSldViewPr snapToGrid="0">
      <p:cViewPr varScale="1">
        <p:scale>
          <a:sx n="96" d="100"/>
          <a:sy n="96" d="100"/>
        </p:scale>
        <p:origin x="11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DF88F-E14E-40CE-988E-01A468F690C9}" type="datetimeFigureOut">
              <a:rPr lang="nl-BE" smtClean="0"/>
              <a:t>28/01/2025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BA23F-150B-479C-96BB-FFED6619DD18}" type="slidenum">
              <a:rPr lang="nl-BE" smtClean="0"/>
              <a:t>‹nr.›</a:t>
            </a:fld>
            <a:endParaRPr lang="nl-BE"/>
          </a:p>
        </p:txBody>
      </p:sp>
    </p:spTree>
    <p:extLst>
      <p:ext uri="{BB962C8B-B14F-4D97-AF65-F5344CB8AC3E}">
        <p14:creationId xmlns:p14="http://schemas.microsoft.com/office/powerpoint/2010/main" val="244153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Check-in:</a:t>
            </a:r>
          </a:p>
          <a:p>
            <a:r>
              <a:rPr lang="nl-NL" dirty="0"/>
              <a:t>Vorige lesdag is geëindigd met de oproep om in de eigen omgeving na te gaan welke tools rond doelgerichte zorg er beschikbaar zijn, gebruikt worden? </a:t>
            </a:r>
            <a:endParaRPr lang="nl-BE" dirty="0"/>
          </a:p>
          <a:p>
            <a:r>
              <a:rPr lang="nl-BE" dirty="0"/>
              <a:t>Gezien het de laatste lesdag is, wordt er ook al gepolst naar de vragen die deelnemers nog hebben rond het hele traject, zodat deze nog aan bod kunnen komen tijdens de laatste lesdag. </a:t>
            </a:r>
            <a:endParaRPr lang="nl-NL" dirty="0"/>
          </a:p>
        </p:txBody>
      </p:sp>
      <p:sp>
        <p:nvSpPr>
          <p:cNvPr id="4" name="Tijdelijke aanduiding voor dianummer 3"/>
          <p:cNvSpPr>
            <a:spLocks noGrp="1"/>
          </p:cNvSpPr>
          <p:nvPr>
            <p:ph type="sldNum" sz="quarter" idx="5"/>
          </p:nvPr>
        </p:nvSpPr>
        <p:spPr/>
        <p:txBody>
          <a:bodyPr/>
          <a:lstStyle/>
          <a:p>
            <a:fld id="{1F4BA23F-150B-479C-96BB-FFED6619DD18}" type="slidenum">
              <a:rPr lang="nl-BE" smtClean="0"/>
              <a:t>2</a:t>
            </a:fld>
            <a:endParaRPr lang="nl-BE"/>
          </a:p>
        </p:txBody>
      </p:sp>
    </p:spTree>
    <p:extLst>
      <p:ext uri="{BB962C8B-B14F-4D97-AF65-F5344CB8AC3E}">
        <p14:creationId xmlns:p14="http://schemas.microsoft.com/office/powerpoint/2010/main" val="361769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Doelstelling:</a:t>
            </a:r>
          </a:p>
          <a:p>
            <a:pPr marL="171450" indent="-171450">
              <a:buFontTx/>
              <a:buChar char="-"/>
            </a:pPr>
            <a:r>
              <a:rPr lang="nl-NL" dirty="0"/>
              <a:t>Kennismaking met verschillende tools rond doelgerichte zorg</a:t>
            </a:r>
          </a:p>
          <a:p>
            <a:pPr marL="171450" indent="-171450">
              <a:buFontTx/>
              <a:buChar char="-"/>
            </a:pPr>
            <a:r>
              <a:rPr lang="nl-NL" dirty="0"/>
              <a:t>Het uitproberen, ervaren van enkele tools</a:t>
            </a:r>
          </a:p>
          <a:p>
            <a:pPr marL="171450" indent="-171450">
              <a:buFontTx/>
              <a:buChar char="-"/>
            </a:pPr>
            <a:r>
              <a:rPr lang="nl-NL" dirty="0"/>
              <a:t>Het aanvoelen dat het gebruik van de tools persoonlijk is, de ene tool ligt je beter dan de andere</a:t>
            </a:r>
            <a:endParaRPr lang="nl-BE" dirty="0"/>
          </a:p>
        </p:txBody>
      </p:sp>
      <p:sp>
        <p:nvSpPr>
          <p:cNvPr id="4" name="Tijdelijke aanduiding voor dianummer 3"/>
          <p:cNvSpPr>
            <a:spLocks noGrp="1"/>
          </p:cNvSpPr>
          <p:nvPr>
            <p:ph type="sldNum" sz="quarter" idx="5"/>
          </p:nvPr>
        </p:nvSpPr>
        <p:spPr/>
        <p:txBody>
          <a:bodyPr/>
          <a:lstStyle/>
          <a:p>
            <a:fld id="{1F4BA23F-150B-479C-96BB-FFED6619DD18}" type="slidenum">
              <a:rPr lang="nl-BE" smtClean="0"/>
              <a:t>3</a:t>
            </a:fld>
            <a:endParaRPr lang="nl-BE"/>
          </a:p>
        </p:txBody>
      </p:sp>
    </p:spTree>
    <p:extLst>
      <p:ext uri="{BB962C8B-B14F-4D97-AF65-F5344CB8AC3E}">
        <p14:creationId xmlns:p14="http://schemas.microsoft.com/office/powerpoint/2010/main" val="299058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alle ontwikkelde tools zijn beschikbaar voor patiënten. Een aantal zorgverstrekkers gebruiken andere tools, het kan dus zijn dat je als patiënt nog in contact komt met deze tools;</a:t>
            </a:r>
            <a:endParaRPr lang="nl-BE" dirty="0"/>
          </a:p>
        </p:txBody>
      </p:sp>
      <p:sp>
        <p:nvSpPr>
          <p:cNvPr id="4" name="Tijdelijke aanduiding voor dianummer 3"/>
          <p:cNvSpPr>
            <a:spLocks noGrp="1"/>
          </p:cNvSpPr>
          <p:nvPr>
            <p:ph type="sldNum" sz="quarter" idx="5"/>
          </p:nvPr>
        </p:nvSpPr>
        <p:spPr/>
        <p:txBody>
          <a:bodyPr/>
          <a:lstStyle/>
          <a:p>
            <a:fld id="{1F4BA23F-150B-479C-96BB-FFED6619DD18}" type="slidenum">
              <a:rPr lang="nl-BE" smtClean="0"/>
              <a:t>8</a:t>
            </a:fld>
            <a:endParaRPr lang="nl-BE"/>
          </a:p>
        </p:txBody>
      </p:sp>
    </p:spTree>
    <p:extLst>
      <p:ext uri="{BB962C8B-B14F-4D97-AF65-F5344CB8AC3E}">
        <p14:creationId xmlns:p14="http://schemas.microsoft.com/office/powerpoint/2010/main" val="11784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Doelstellingen:</a:t>
            </a:r>
          </a:p>
          <a:p>
            <a:pPr marL="171450" indent="-171450">
              <a:buFontTx/>
              <a:buChar char="-"/>
            </a:pPr>
            <a:r>
              <a:rPr lang="nl-NL" dirty="0"/>
              <a:t>De deelnemers denken actief na over de manier waarop ze doelgerichte zorg willen uitdragen binnen hun eigen organisatie, aan hun eigen achterban. Dit gebeurt in grote groep zodat de deelnemers mekaar kunnen inspireren en aanvullen met extra tips.</a:t>
            </a:r>
          </a:p>
          <a:p>
            <a:pPr marL="171450" indent="-171450">
              <a:buFontTx/>
              <a:buChar char="-"/>
            </a:pPr>
            <a:endParaRPr lang="nl-NL" dirty="0"/>
          </a:p>
          <a:p>
            <a:pPr marL="0" indent="0">
              <a:buFontTx/>
              <a:buNone/>
            </a:pPr>
            <a:r>
              <a:rPr lang="nl-NL" u="sng" dirty="0"/>
              <a:t>Opdracht:</a:t>
            </a:r>
          </a:p>
          <a:p>
            <a:pPr marL="0" indent="0">
              <a:buFontTx/>
              <a:buNone/>
            </a:pPr>
            <a:r>
              <a:rPr lang="nl-NL" dirty="0"/>
              <a:t>De begeleider vraagt aan de hele groep welke ideeën er al leven en brengt een groepsgesprek hiervoor op gang, waarbij er ruimte is om te reageren, aan te vullen en bijkomende tips mee te geven. </a:t>
            </a:r>
            <a:endParaRPr lang="nl-BE" dirty="0"/>
          </a:p>
        </p:txBody>
      </p:sp>
      <p:sp>
        <p:nvSpPr>
          <p:cNvPr id="4" name="Tijdelijke aanduiding voor dianummer 3"/>
          <p:cNvSpPr>
            <a:spLocks noGrp="1"/>
          </p:cNvSpPr>
          <p:nvPr>
            <p:ph type="sldNum" sz="quarter" idx="5"/>
          </p:nvPr>
        </p:nvSpPr>
        <p:spPr/>
        <p:txBody>
          <a:bodyPr/>
          <a:lstStyle/>
          <a:p>
            <a:fld id="{1F4BA23F-150B-479C-96BB-FFED6619DD18}" type="slidenum">
              <a:rPr lang="nl-BE" smtClean="0"/>
              <a:t>9</a:t>
            </a:fld>
            <a:endParaRPr lang="nl-BE"/>
          </a:p>
        </p:txBody>
      </p:sp>
    </p:spTree>
    <p:extLst>
      <p:ext uri="{BB962C8B-B14F-4D97-AF65-F5344CB8AC3E}">
        <p14:creationId xmlns:p14="http://schemas.microsoft.com/office/powerpoint/2010/main" val="429083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Doelstelling:</a:t>
            </a:r>
          </a:p>
          <a:p>
            <a:pPr marL="171450" indent="-171450">
              <a:buFontTx/>
              <a:buChar char="-"/>
            </a:pPr>
            <a:r>
              <a:rPr lang="nl-NL" dirty="0"/>
              <a:t>Ruimte voorzien binnen de opleiding om de ideeën concreet genoeg te maken, zodat de kans groter wordt dat ze ook uitvoerbaar zijn. </a:t>
            </a:r>
          </a:p>
          <a:p>
            <a:pPr marL="171450" indent="-171450">
              <a:buFontTx/>
              <a:buChar char="-"/>
            </a:pPr>
            <a:endParaRPr lang="nl-NL" dirty="0"/>
          </a:p>
          <a:p>
            <a:pPr marL="0" indent="0">
              <a:buFontTx/>
              <a:buNone/>
            </a:pPr>
            <a:r>
              <a:rPr lang="nl-NL" u="sng" dirty="0"/>
              <a:t>Opdracht:</a:t>
            </a:r>
          </a:p>
          <a:p>
            <a:pPr marL="171450" indent="-171450">
              <a:buFontTx/>
              <a:buChar char="-"/>
            </a:pPr>
            <a:r>
              <a:rPr lang="nl-NL" dirty="0"/>
              <a:t>De deelnemers zitten per twee en helpen mekaar bij het concreter maken van de plannen om iets te doen rond doelgerichte zorg op maat van hun eigen werking. </a:t>
            </a:r>
          </a:p>
          <a:p>
            <a:pPr marL="0" indent="0">
              <a:buFontTx/>
              <a:buNone/>
            </a:pPr>
            <a:endParaRPr lang="nl-BE" dirty="0"/>
          </a:p>
        </p:txBody>
      </p:sp>
      <p:sp>
        <p:nvSpPr>
          <p:cNvPr id="4" name="Tijdelijke aanduiding voor dianummer 3"/>
          <p:cNvSpPr>
            <a:spLocks noGrp="1"/>
          </p:cNvSpPr>
          <p:nvPr>
            <p:ph type="sldNum" sz="quarter" idx="5"/>
          </p:nvPr>
        </p:nvSpPr>
        <p:spPr/>
        <p:txBody>
          <a:bodyPr/>
          <a:lstStyle/>
          <a:p>
            <a:fld id="{1F4BA23F-150B-479C-96BB-FFED6619DD18}" type="slidenum">
              <a:rPr lang="nl-BE" smtClean="0"/>
              <a:t>10</a:t>
            </a:fld>
            <a:endParaRPr lang="nl-BE"/>
          </a:p>
        </p:txBody>
      </p:sp>
    </p:spTree>
    <p:extLst>
      <p:ext uri="{BB962C8B-B14F-4D97-AF65-F5344CB8AC3E}">
        <p14:creationId xmlns:p14="http://schemas.microsoft.com/office/powerpoint/2010/main" val="3786554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F4BA23F-150B-479C-96BB-FFED6619DD18}" type="slidenum">
              <a:rPr lang="nl-BE" smtClean="0"/>
              <a:t>11</a:t>
            </a:fld>
            <a:endParaRPr lang="nl-BE"/>
          </a:p>
        </p:txBody>
      </p:sp>
    </p:spTree>
    <p:extLst>
      <p:ext uri="{BB962C8B-B14F-4D97-AF65-F5344CB8AC3E}">
        <p14:creationId xmlns:p14="http://schemas.microsoft.com/office/powerpoint/2010/main" val="124453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1468D-66EE-ECF8-5C0D-D948C1B67D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6F227B62-3E07-EC40-2249-EA9DBF6FC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8C9FEB91-A8A7-8CFA-83FA-86A7DFB44661}"/>
              </a:ext>
            </a:extLst>
          </p:cNvPr>
          <p:cNvSpPr>
            <a:spLocks noGrp="1"/>
          </p:cNvSpPr>
          <p:nvPr>
            <p:ph type="dt" sz="half" idx="10"/>
          </p:nvPr>
        </p:nvSpPr>
        <p:spPr/>
        <p:txBody>
          <a:bodyPr/>
          <a:lstStyle/>
          <a:p>
            <a:fld id="{6F51F90E-2F4D-4C22-A410-98D6C893737F}" type="datetimeFigureOut">
              <a:rPr lang="nl-BE" smtClean="0"/>
              <a:t>28/01/2025</a:t>
            </a:fld>
            <a:endParaRPr lang="nl-BE"/>
          </a:p>
        </p:txBody>
      </p:sp>
      <p:sp>
        <p:nvSpPr>
          <p:cNvPr id="5" name="Tijdelijke aanduiding voor voettekst 4">
            <a:extLst>
              <a:ext uri="{FF2B5EF4-FFF2-40B4-BE49-F238E27FC236}">
                <a16:creationId xmlns:a16="http://schemas.microsoft.com/office/drawing/2014/main" id="{7ED52D6A-1214-C15C-56C6-22F8FD12189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CD79E3F-3816-1113-5D61-A9303297E6E8}"/>
              </a:ext>
            </a:extLst>
          </p:cNvPr>
          <p:cNvSpPr>
            <a:spLocks noGrp="1"/>
          </p:cNvSpPr>
          <p:nvPr>
            <p:ph type="sldNum" sz="quarter" idx="12"/>
          </p:nvPr>
        </p:nvSpPr>
        <p:spPr/>
        <p:txBody>
          <a:bodyPr/>
          <a:lstStyle/>
          <a:p>
            <a:fld id="{A3A87C93-F70F-4932-A34D-DC4EB820A4D2}" type="slidenum">
              <a:rPr lang="nl-BE" smtClean="0"/>
              <a:t>‹nr.›</a:t>
            </a:fld>
            <a:endParaRPr lang="nl-BE"/>
          </a:p>
        </p:txBody>
      </p:sp>
    </p:spTree>
    <p:extLst>
      <p:ext uri="{BB962C8B-B14F-4D97-AF65-F5344CB8AC3E}">
        <p14:creationId xmlns:p14="http://schemas.microsoft.com/office/powerpoint/2010/main" val="209766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EC731-1213-AAB0-EAA8-ED7E646B25F0}"/>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9BD587B-B64A-A25A-2069-A775E5D728B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D8FBFE5-AAF7-AC53-F507-80EBC10849BC}"/>
              </a:ext>
            </a:extLst>
          </p:cNvPr>
          <p:cNvSpPr>
            <a:spLocks noGrp="1"/>
          </p:cNvSpPr>
          <p:nvPr>
            <p:ph type="dt" sz="half" idx="10"/>
          </p:nvPr>
        </p:nvSpPr>
        <p:spPr/>
        <p:txBody>
          <a:bodyPr/>
          <a:lstStyle/>
          <a:p>
            <a:fld id="{6F51F90E-2F4D-4C22-A410-98D6C893737F}" type="datetimeFigureOut">
              <a:rPr lang="nl-BE" smtClean="0"/>
              <a:t>28/01/2025</a:t>
            </a:fld>
            <a:endParaRPr lang="nl-BE"/>
          </a:p>
        </p:txBody>
      </p:sp>
      <p:sp>
        <p:nvSpPr>
          <p:cNvPr id="5" name="Tijdelijke aanduiding voor voettekst 4">
            <a:extLst>
              <a:ext uri="{FF2B5EF4-FFF2-40B4-BE49-F238E27FC236}">
                <a16:creationId xmlns:a16="http://schemas.microsoft.com/office/drawing/2014/main" id="{01F7A353-0CC5-848A-22FC-CC2944650B8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262CF8A-463D-351A-631B-B03AF1FE044D}"/>
              </a:ext>
            </a:extLst>
          </p:cNvPr>
          <p:cNvSpPr>
            <a:spLocks noGrp="1"/>
          </p:cNvSpPr>
          <p:nvPr>
            <p:ph type="sldNum" sz="quarter" idx="12"/>
          </p:nvPr>
        </p:nvSpPr>
        <p:spPr/>
        <p:txBody>
          <a:bodyPr/>
          <a:lstStyle/>
          <a:p>
            <a:fld id="{A3A87C93-F70F-4932-A34D-DC4EB820A4D2}" type="slidenum">
              <a:rPr lang="nl-BE" smtClean="0"/>
              <a:t>‹nr.›</a:t>
            </a:fld>
            <a:endParaRPr lang="nl-BE"/>
          </a:p>
        </p:txBody>
      </p:sp>
    </p:spTree>
    <p:extLst>
      <p:ext uri="{BB962C8B-B14F-4D97-AF65-F5344CB8AC3E}">
        <p14:creationId xmlns:p14="http://schemas.microsoft.com/office/powerpoint/2010/main" val="263225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BC45A5A-D2CE-A653-9599-E9DC2AA559E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0A03BA30-0109-8428-A98E-361C6D2EE41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DEF621-9AD3-6391-E017-3E53D73FCE01}"/>
              </a:ext>
            </a:extLst>
          </p:cNvPr>
          <p:cNvSpPr>
            <a:spLocks noGrp="1"/>
          </p:cNvSpPr>
          <p:nvPr>
            <p:ph type="dt" sz="half" idx="10"/>
          </p:nvPr>
        </p:nvSpPr>
        <p:spPr/>
        <p:txBody>
          <a:bodyPr/>
          <a:lstStyle/>
          <a:p>
            <a:fld id="{6F51F90E-2F4D-4C22-A410-98D6C893737F}" type="datetimeFigureOut">
              <a:rPr lang="nl-BE" smtClean="0"/>
              <a:t>28/01/2025</a:t>
            </a:fld>
            <a:endParaRPr lang="nl-BE"/>
          </a:p>
        </p:txBody>
      </p:sp>
      <p:sp>
        <p:nvSpPr>
          <p:cNvPr id="5" name="Tijdelijke aanduiding voor voettekst 4">
            <a:extLst>
              <a:ext uri="{FF2B5EF4-FFF2-40B4-BE49-F238E27FC236}">
                <a16:creationId xmlns:a16="http://schemas.microsoft.com/office/drawing/2014/main" id="{2C7F5481-A465-B9D7-F2B7-06866D6D0AA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91BFEF4-EC1F-4F31-30AB-1D00BC76949A}"/>
              </a:ext>
            </a:extLst>
          </p:cNvPr>
          <p:cNvSpPr>
            <a:spLocks noGrp="1"/>
          </p:cNvSpPr>
          <p:nvPr>
            <p:ph type="sldNum" sz="quarter" idx="12"/>
          </p:nvPr>
        </p:nvSpPr>
        <p:spPr/>
        <p:txBody>
          <a:bodyPr/>
          <a:lstStyle/>
          <a:p>
            <a:fld id="{A3A87C93-F70F-4932-A34D-DC4EB820A4D2}" type="slidenum">
              <a:rPr lang="nl-BE" smtClean="0"/>
              <a:t>‹nr.›</a:t>
            </a:fld>
            <a:endParaRPr lang="nl-BE"/>
          </a:p>
        </p:txBody>
      </p:sp>
    </p:spTree>
    <p:extLst>
      <p:ext uri="{BB962C8B-B14F-4D97-AF65-F5344CB8AC3E}">
        <p14:creationId xmlns:p14="http://schemas.microsoft.com/office/powerpoint/2010/main" val="50881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F6E10-1529-29EA-F9EC-571CB2F368E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25D83E7-1A08-0280-04F7-A0C58BD8954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564C0A3-6BA9-3D80-3B2E-2EBB59185861}"/>
              </a:ext>
            </a:extLst>
          </p:cNvPr>
          <p:cNvSpPr>
            <a:spLocks noGrp="1"/>
          </p:cNvSpPr>
          <p:nvPr>
            <p:ph type="dt" sz="half" idx="10"/>
          </p:nvPr>
        </p:nvSpPr>
        <p:spPr/>
        <p:txBody>
          <a:bodyPr/>
          <a:lstStyle/>
          <a:p>
            <a:fld id="{6F51F90E-2F4D-4C22-A410-98D6C893737F}" type="datetimeFigureOut">
              <a:rPr lang="nl-BE" smtClean="0"/>
              <a:t>28/01/2025</a:t>
            </a:fld>
            <a:endParaRPr lang="nl-BE"/>
          </a:p>
        </p:txBody>
      </p:sp>
      <p:sp>
        <p:nvSpPr>
          <p:cNvPr id="5" name="Tijdelijke aanduiding voor voettekst 4">
            <a:extLst>
              <a:ext uri="{FF2B5EF4-FFF2-40B4-BE49-F238E27FC236}">
                <a16:creationId xmlns:a16="http://schemas.microsoft.com/office/drawing/2014/main" id="{621A701B-E4D4-35D0-31E7-BB4C97F4FA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9C4FA15-B7E4-D106-F612-0BCD71D320D7}"/>
              </a:ext>
            </a:extLst>
          </p:cNvPr>
          <p:cNvSpPr>
            <a:spLocks noGrp="1"/>
          </p:cNvSpPr>
          <p:nvPr>
            <p:ph type="sldNum" sz="quarter" idx="12"/>
          </p:nvPr>
        </p:nvSpPr>
        <p:spPr/>
        <p:txBody>
          <a:bodyPr/>
          <a:lstStyle/>
          <a:p>
            <a:fld id="{A3A87C93-F70F-4932-A34D-DC4EB820A4D2}" type="slidenum">
              <a:rPr lang="nl-BE" smtClean="0"/>
              <a:t>‹nr.›</a:t>
            </a:fld>
            <a:endParaRPr lang="nl-BE"/>
          </a:p>
        </p:txBody>
      </p:sp>
    </p:spTree>
    <p:extLst>
      <p:ext uri="{BB962C8B-B14F-4D97-AF65-F5344CB8AC3E}">
        <p14:creationId xmlns:p14="http://schemas.microsoft.com/office/powerpoint/2010/main" val="384743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01658-DBE4-F5EA-BE92-33FE21A0AEF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F3E8D5C-CE66-300A-C7C2-FFD483A94A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8581E54-7D0C-58AE-2914-91D66D91A21C}"/>
              </a:ext>
            </a:extLst>
          </p:cNvPr>
          <p:cNvSpPr>
            <a:spLocks noGrp="1"/>
          </p:cNvSpPr>
          <p:nvPr>
            <p:ph type="dt" sz="half" idx="10"/>
          </p:nvPr>
        </p:nvSpPr>
        <p:spPr/>
        <p:txBody>
          <a:bodyPr/>
          <a:lstStyle/>
          <a:p>
            <a:fld id="{6F51F90E-2F4D-4C22-A410-98D6C893737F}" type="datetimeFigureOut">
              <a:rPr lang="nl-BE" smtClean="0"/>
              <a:t>28/01/2025</a:t>
            </a:fld>
            <a:endParaRPr lang="nl-BE"/>
          </a:p>
        </p:txBody>
      </p:sp>
      <p:sp>
        <p:nvSpPr>
          <p:cNvPr id="5" name="Tijdelijke aanduiding voor voettekst 4">
            <a:extLst>
              <a:ext uri="{FF2B5EF4-FFF2-40B4-BE49-F238E27FC236}">
                <a16:creationId xmlns:a16="http://schemas.microsoft.com/office/drawing/2014/main" id="{6BB76F63-36F7-78E1-B25E-5B7AD2BC3E5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D73ED4B-DA99-5A76-8025-3B1F52BCC86C}"/>
              </a:ext>
            </a:extLst>
          </p:cNvPr>
          <p:cNvSpPr>
            <a:spLocks noGrp="1"/>
          </p:cNvSpPr>
          <p:nvPr>
            <p:ph type="sldNum" sz="quarter" idx="12"/>
          </p:nvPr>
        </p:nvSpPr>
        <p:spPr/>
        <p:txBody>
          <a:bodyPr/>
          <a:lstStyle/>
          <a:p>
            <a:fld id="{A3A87C93-F70F-4932-A34D-DC4EB820A4D2}" type="slidenum">
              <a:rPr lang="nl-BE" smtClean="0"/>
              <a:t>‹nr.›</a:t>
            </a:fld>
            <a:endParaRPr lang="nl-BE"/>
          </a:p>
        </p:txBody>
      </p:sp>
    </p:spTree>
    <p:extLst>
      <p:ext uri="{BB962C8B-B14F-4D97-AF65-F5344CB8AC3E}">
        <p14:creationId xmlns:p14="http://schemas.microsoft.com/office/powerpoint/2010/main" val="187328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7C97C-DD49-B579-98BC-6B276E80309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6FEC3FC-EF53-D4B3-A9CE-2F2AAA3A491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BBE0BF1-4E09-1457-D144-92D635FC2BC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77C8952E-64EE-34D8-EA34-1F59C38AE6D8}"/>
              </a:ext>
            </a:extLst>
          </p:cNvPr>
          <p:cNvSpPr>
            <a:spLocks noGrp="1"/>
          </p:cNvSpPr>
          <p:nvPr>
            <p:ph type="dt" sz="half" idx="10"/>
          </p:nvPr>
        </p:nvSpPr>
        <p:spPr/>
        <p:txBody>
          <a:bodyPr/>
          <a:lstStyle/>
          <a:p>
            <a:fld id="{6F51F90E-2F4D-4C22-A410-98D6C893737F}" type="datetimeFigureOut">
              <a:rPr lang="nl-BE" smtClean="0"/>
              <a:t>28/01/2025</a:t>
            </a:fld>
            <a:endParaRPr lang="nl-BE"/>
          </a:p>
        </p:txBody>
      </p:sp>
      <p:sp>
        <p:nvSpPr>
          <p:cNvPr id="6" name="Tijdelijke aanduiding voor voettekst 5">
            <a:extLst>
              <a:ext uri="{FF2B5EF4-FFF2-40B4-BE49-F238E27FC236}">
                <a16:creationId xmlns:a16="http://schemas.microsoft.com/office/drawing/2014/main" id="{7B683235-77EF-4E26-FB3E-529B7B1B55C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01EFD1A-0178-7BE8-9579-DB8C0641C687}"/>
              </a:ext>
            </a:extLst>
          </p:cNvPr>
          <p:cNvSpPr>
            <a:spLocks noGrp="1"/>
          </p:cNvSpPr>
          <p:nvPr>
            <p:ph type="sldNum" sz="quarter" idx="12"/>
          </p:nvPr>
        </p:nvSpPr>
        <p:spPr/>
        <p:txBody>
          <a:bodyPr/>
          <a:lstStyle/>
          <a:p>
            <a:fld id="{A3A87C93-F70F-4932-A34D-DC4EB820A4D2}" type="slidenum">
              <a:rPr lang="nl-BE" smtClean="0"/>
              <a:t>‹nr.›</a:t>
            </a:fld>
            <a:endParaRPr lang="nl-BE"/>
          </a:p>
        </p:txBody>
      </p:sp>
    </p:spTree>
    <p:extLst>
      <p:ext uri="{BB962C8B-B14F-4D97-AF65-F5344CB8AC3E}">
        <p14:creationId xmlns:p14="http://schemas.microsoft.com/office/powerpoint/2010/main" val="384095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BB152-FEB5-666E-23F5-08C9B09DF05E}"/>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8F2F717-F77C-E4B5-4FDF-1FA943E5DE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7BA6D25-225A-C996-08AC-7C0FAFFC944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00E7A8C-C11F-C8C0-4EE3-F1F8A32246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36E46CA-F615-7185-E995-8CA09BDB7C6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AC5A13DA-E276-6BDB-2204-0E22B8878A56}"/>
              </a:ext>
            </a:extLst>
          </p:cNvPr>
          <p:cNvSpPr>
            <a:spLocks noGrp="1"/>
          </p:cNvSpPr>
          <p:nvPr>
            <p:ph type="dt" sz="half" idx="10"/>
          </p:nvPr>
        </p:nvSpPr>
        <p:spPr/>
        <p:txBody>
          <a:bodyPr/>
          <a:lstStyle/>
          <a:p>
            <a:fld id="{6F51F90E-2F4D-4C22-A410-98D6C893737F}" type="datetimeFigureOut">
              <a:rPr lang="nl-BE" smtClean="0"/>
              <a:t>28/01/2025</a:t>
            </a:fld>
            <a:endParaRPr lang="nl-BE"/>
          </a:p>
        </p:txBody>
      </p:sp>
      <p:sp>
        <p:nvSpPr>
          <p:cNvPr id="8" name="Tijdelijke aanduiding voor voettekst 7">
            <a:extLst>
              <a:ext uri="{FF2B5EF4-FFF2-40B4-BE49-F238E27FC236}">
                <a16:creationId xmlns:a16="http://schemas.microsoft.com/office/drawing/2014/main" id="{D4BEE9A5-BA58-CF9F-1D8F-9E6BE12A7F8C}"/>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E6D4B359-222C-62D8-3C12-4EF6CB9AABC7}"/>
              </a:ext>
            </a:extLst>
          </p:cNvPr>
          <p:cNvSpPr>
            <a:spLocks noGrp="1"/>
          </p:cNvSpPr>
          <p:nvPr>
            <p:ph type="sldNum" sz="quarter" idx="12"/>
          </p:nvPr>
        </p:nvSpPr>
        <p:spPr/>
        <p:txBody>
          <a:bodyPr/>
          <a:lstStyle/>
          <a:p>
            <a:fld id="{A3A87C93-F70F-4932-A34D-DC4EB820A4D2}" type="slidenum">
              <a:rPr lang="nl-BE" smtClean="0"/>
              <a:t>‹nr.›</a:t>
            </a:fld>
            <a:endParaRPr lang="nl-BE"/>
          </a:p>
        </p:txBody>
      </p:sp>
    </p:spTree>
    <p:extLst>
      <p:ext uri="{BB962C8B-B14F-4D97-AF65-F5344CB8AC3E}">
        <p14:creationId xmlns:p14="http://schemas.microsoft.com/office/powerpoint/2010/main" val="161817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85FA60-1736-C8BB-BC98-44F5A5D7AD94}"/>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7B9F79F8-B700-7403-FDE3-BD29C5CB06A0}"/>
              </a:ext>
            </a:extLst>
          </p:cNvPr>
          <p:cNvSpPr>
            <a:spLocks noGrp="1"/>
          </p:cNvSpPr>
          <p:nvPr>
            <p:ph type="dt" sz="half" idx="10"/>
          </p:nvPr>
        </p:nvSpPr>
        <p:spPr/>
        <p:txBody>
          <a:bodyPr/>
          <a:lstStyle/>
          <a:p>
            <a:fld id="{6F51F90E-2F4D-4C22-A410-98D6C893737F}" type="datetimeFigureOut">
              <a:rPr lang="nl-BE" smtClean="0"/>
              <a:t>28/01/2025</a:t>
            </a:fld>
            <a:endParaRPr lang="nl-BE"/>
          </a:p>
        </p:txBody>
      </p:sp>
      <p:sp>
        <p:nvSpPr>
          <p:cNvPr id="4" name="Tijdelijke aanduiding voor voettekst 3">
            <a:extLst>
              <a:ext uri="{FF2B5EF4-FFF2-40B4-BE49-F238E27FC236}">
                <a16:creationId xmlns:a16="http://schemas.microsoft.com/office/drawing/2014/main" id="{317FDB0F-C1B0-5DD6-6FB1-5A2101B5306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97ECAAE5-61A3-4478-4F56-68B609049AF2}"/>
              </a:ext>
            </a:extLst>
          </p:cNvPr>
          <p:cNvSpPr>
            <a:spLocks noGrp="1"/>
          </p:cNvSpPr>
          <p:nvPr>
            <p:ph type="sldNum" sz="quarter" idx="12"/>
          </p:nvPr>
        </p:nvSpPr>
        <p:spPr/>
        <p:txBody>
          <a:bodyPr/>
          <a:lstStyle/>
          <a:p>
            <a:fld id="{A3A87C93-F70F-4932-A34D-DC4EB820A4D2}" type="slidenum">
              <a:rPr lang="nl-BE" smtClean="0"/>
              <a:t>‹nr.›</a:t>
            </a:fld>
            <a:endParaRPr lang="nl-BE"/>
          </a:p>
        </p:txBody>
      </p:sp>
    </p:spTree>
    <p:extLst>
      <p:ext uri="{BB962C8B-B14F-4D97-AF65-F5344CB8AC3E}">
        <p14:creationId xmlns:p14="http://schemas.microsoft.com/office/powerpoint/2010/main" val="308910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D35A79B-28F6-E2BD-0E7E-CE76F2D6572F}"/>
              </a:ext>
            </a:extLst>
          </p:cNvPr>
          <p:cNvSpPr>
            <a:spLocks noGrp="1"/>
          </p:cNvSpPr>
          <p:nvPr>
            <p:ph type="dt" sz="half" idx="10"/>
          </p:nvPr>
        </p:nvSpPr>
        <p:spPr/>
        <p:txBody>
          <a:bodyPr/>
          <a:lstStyle/>
          <a:p>
            <a:fld id="{6F51F90E-2F4D-4C22-A410-98D6C893737F}" type="datetimeFigureOut">
              <a:rPr lang="nl-BE" smtClean="0"/>
              <a:t>28/01/2025</a:t>
            </a:fld>
            <a:endParaRPr lang="nl-BE"/>
          </a:p>
        </p:txBody>
      </p:sp>
      <p:sp>
        <p:nvSpPr>
          <p:cNvPr id="3" name="Tijdelijke aanduiding voor voettekst 2">
            <a:extLst>
              <a:ext uri="{FF2B5EF4-FFF2-40B4-BE49-F238E27FC236}">
                <a16:creationId xmlns:a16="http://schemas.microsoft.com/office/drawing/2014/main" id="{C60D3E7E-257F-1A62-6D6F-C85528C80630}"/>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A473DE86-B35A-5C0C-530D-465FC13C2BEA}"/>
              </a:ext>
            </a:extLst>
          </p:cNvPr>
          <p:cNvSpPr>
            <a:spLocks noGrp="1"/>
          </p:cNvSpPr>
          <p:nvPr>
            <p:ph type="sldNum" sz="quarter" idx="12"/>
          </p:nvPr>
        </p:nvSpPr>
        <p:spPr/>
        <p:txBody>
          <a:bodyPr/>
          <a:lstStyle/>
          <a:p>
            <a:fld id="{A3A87C93-F70F-4932-A34D-DC4EB820A4D2}" type="slidenum">
              <a:rPr lang="nl-BE" smtClean="0"/>
              <a:t>‹nr.›</a:t>
            </a:fld>
            <a:endParaRPr lang="nl-BE"/>
          </a:p>
        </p:txBody>
      </p:sp>
    </p:spTree>
    <p:extLst>
      <p:ext uri="{BB962C8B-B14F-4D97-AF65-F5344CB8AC3E}">
        <p14:creationId xmlns:p14="http://schemas.microsoft.com/office/powerpoint/2010/main" val="56383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1A703-D2A0-9528-5C97-50221CE834F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3AAF0D0-EA34-718B-B604-3737E11C8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8AFFC88B-6DA0-F3B9-0D07-939F0111C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8709C20-86D6-5C0F-1F85-51E75E8B139A}"/>
              </a:ext>
            </a:extLst>
          </p:cNvPr>
          <p:cNvSpPr>
            <a:spLocks noGrp="1"/>
          </p:cNvSpPr>
          <p:nvPr>
            <p:ph type="dt" sz="half" idx="10"/>
          </p:nvPr>
        </p:nvSpPr>
        <p:spPr/>
        <p:txBody>
          <a:bodyPr/>
          <a:lstStyle/>
          <a:p>
            <a:fld id="{6F51F90E-2F4D-4C22-A410-98D6C893737F}" type="datetimeFigureOut">
              <a:rPr lang="nl-BE" smtClean="0"/>
              <a:t>28/01/2025</a:t>
            </a:fld>
            <a:endParaRPr lang="nl-BE"/>
          </a:p>
        </p:txBody>
      </p:sp>
      <p:sp>
        <p:nvSpPr>
          <p:cNvPr id="6" name="Tijdelijke aanduiding voor voettekst 5">
            <a:extLst>
              <a:ext uri="{FF2B5EF4-FFF2-40B4-BE49-F238E27FC236}">
                <a16:creationId xmlns:a16="http://schemas.microsoft.com/office/drawing/2014/main" id="{59BB3F00-AC81-4D68-36E4-0225D39C556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2EE02EDA-C484-509A-A7FB-570AD9D30E37}"/>
              </a:ext>
            </a:extLst>
          </p:cNvPr>
          <p:cNvSpPr>
            <a:spLocks noGrp="1"/>
          </p:cNvSpPr>
          <p:nvPr>
            <p:ph type="sldNum" sz="quarter" idx="12"/>
          </p:nvPr>
        </p:nvSpPr>
        <p:spPr/>
        <p:txBody>
          <a:bodyPr/>
          <a:lstStyle/>
          <a:p>
            <a:fld id="{A3A87C93-F70F-4932-A34D-DC4EB820A4D2}" type="slidenum">
              <a:rPr lang="nl-BE" smtClean="0"/>
              <a:t>‹nr.›</a:t>
            </a:fld>
            <a:endParaRPr lang="nl-BE"/>
          </a:p>
        </p:txBody>
      </p:sp>
    </p:spTree>
    <p:extLst>
      <p:ext uri="{BB962C8B-B14F-4D97-AF65-F5344CB8AC3E}">
        <p14:creationId xmlns:p14="http://schemas.microsoft.com/office/powerpoint/2010/main" val="42616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4FE95-E07A-C1C1-F433-E55EF14ABB8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292A441C-EEA8-670D-3B66-DB4A14D35D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2114C488-DA59-FE8D-0653-A67A5869D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8D065AE-B46B-9204-25B0-2B3EEC6B88E0}"/>
              </a:ext>
            </a:extLst>
          </p:cNvPr>
          <p:cNvSpPr>
            <a:spLocks noGrp="1"/>
          </p:cNvSpPr>
          <p:nvPr>
            <p:ph type="dt" sz="half" idx="10"/>
          </p:nvPr>
        </p:nvSpPr>
        <p:spPr/>
        <p:txBody>
          <a:bodyPr/>
          <a:lstStyle/>
          <a:p>
            <a:fld id="{6F51F90E-2F4D-4C22-A410-98D6C893737F}" type="datetimeFigureOut">
              <a:rPr lang="nl-BE" smtClean="0"/>
              <a:t>28/01/2025</a:t>
            </a:fld>
            <a:endParaRPr lang="nl-BE"/>
          </a:p>
        </p:txBody>
      </p:sp>
      <p:sp>
        <p:nvSpPr>
          <p:cNvPr id="6" name="Tijdelijke aanduiding voor voettekst 5">
            <a:extLst>
              <a:ext uri="{FF2B5EF4-FFF2-40B4-BE49-F238E27FC236}">
                <a16:creationId xmlns:a16="http://schemas.microsoft.com/office/drawing/2014/main" id="{A264091A-0553-E232-D28B-0636D699154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BD17807-A88E-5A5E-B1DE-44441B2E37C4}"/>
              </a:ext>
            </a:extLst>
          </p:cNvPr>
          <p:cNvSpPr>
            <a:spLocks noGrp="1"/>
          </p:cNvSpPr>
          <p:nvPr>
            <p:ph type="sldNum" sz="quarter" idx="12"/>
          </p:nvPr>
        </p:nvSpPr>
        <p:spPr/>
        <p:txBody>
          <a:bodyPr/>
          <a:lstStyle/>
          <a:p>
            <a:fld id="{A3A87C93-F70F-4932-A34D-DC4EB820A4D2}" type="slidenum">
              <a:rPr lang="nl-BE" smtClean="0"/>
              <a:t>‹nr.›</a:t>
            </a:fld>
            <a:endParaRPr lang="nl-BE"/>
          </a:p>
        </p:txBody>
      </p:sp>
    </p:spTree>
    <p:extLst>
      <p:ext uri="{BB962C8B-B14F-4D97-AF65-F5344CB8AC3E}">
        <p14:creationId xmlns:p14="http://schemas.microsoft.com/office/powerpoint/2010/main" val="88513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B609F8-AE89-9DA9-2461-C8722C23D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42EB6BF-1EAA-4A32-81EE-961AB1BB88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E387C99-70A9-6CC9-7A7D-D5C23F80A9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51F90E-2F4D-4C22-A410-98D6C893737F}" type="datetimeFigureOut">
              <a:rPr lang="nl-BE" smtClean="0"/>
              <a:t>28/01/2025</a:t>
            </a:fld>
            <a:endParaRPr lang="nl-BE"/>
          </a:p>
        </p:txBody>
      </p:sp>
      <p:sp>
        <p:nvSpPr>
          <p:cNvPr id="5" name="Tijdelijke aanduiding voor voettekst 4">
            <a:extLst>
              <a:ext uri="{FF2B5EF4-FFF2-40B4-BE49-F238E27FC236}">
                <a16:creationId xmlns:a16="http://schemas.microsoft.com/office/drawing/2014/main" id="{47BC4505-9D3A-2B4A-9A7D-6D28B312F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43A38E0E-55DC-E1DF-233C-F30A5833F9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A87C93-F70F-4932-A34D-DC4EB820A4D2}" type="slidenum">
              <a:rPr lang="nl-BE" smtClean="0"/>
              <a:t>‹nr.›</a:t>
            </a:fld>
            <a:endParaRPr lang="nl-BE"/>
          </a:p>
        </p:txBody>
      </p:sp>
    </p:spTree>
    <p:extLst>
      <p:ext uri="{BB962C8B-B14F-4D97-AF65-F5344CB8AC3E}">
        <p14:creationId xmlns:p14="http://schemas.microsoft.com/office/powerpoint/2010/main" val="4263596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oelzoeker.be/"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ijnpositievegezondheid.nl/"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ntelzorgers.be/nl/samenspraak-gesprek-als-evenwaardige-partners"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10EDAF6D-D56D-B8D6-7573-1D5626F538D0}"/>
              </a:ext>
            </a:extLst>
          </p:cNvPr>
          <p:cNvSpPr>
            <a:spLocks noGrp="1"/>
          </p:cNvSpPr>
          <p:nvPr>
            <p:ph type="subTitle" idx="1"/>
          </p:nvPr>
        </p:nvSpPr>
        <p:spPr>
          <a:xfrm>
            <a:off x="1524000" y="3084663"/>
            <a:ext cx="9144000" cy="2146098"/>
          </a:xfrm>
          <a:noFill/>
          <a:ln>
            <a:noFill/>
          </a:ln>
        </p:spPr>
        <p:style>
          <a:lnRef idx="0">
            <a:scrgbClr r="0" g="0" b="0"/>
          </a:lnRef>
          <a:fillRef idx="0">
            <a:scrgbClr r="0" g="0" b="0"/>
          </a:fillRef>
          <a:effectRef idx="0">
            <a:scrgbClr r="0" g="0" b="0"/>
          </a:effectRef>
          <a:fontRef idx="minor">
            <a:schemeClr val="accent4"/>
          </a:fontRef>
        </p:style>
        <p:txBody>
          <a:bodyPr>
            <a:normAutofit fontScale="92500"/>
          </a:bodyPr>
          <a:lstStyle/>
          <a:p>
            <a:endParaRPr lang="nl-BE" dirty="0"/>
          </a:p>
          <a:p>
            <a:r>
              <a:rPr lang="nl-BE" dirty="0"/>
              <a:t>Train-</a:t>
            </a:r>
            <a:r>
              <a:rPr lang="nl-BE" dirty="0" err="1"/>
              <a:t>the</a:t>
            </a:r>
            <a:r>
              <a:rPr lang="nl-BE" dirty="0"/>
              <a:t>-trainer voor vertegenwoordigers van patiënten, cliënten, families, mantelzorgers &amp; vrijwilligersorganisaties</a:t>
            </a:r>
          </a:p>
          <a:p>
            <a:endParaRPr lang="nl-BE" dirty="0"/>
          </a:p>
          <a:p>
            <a:r>
              <a:rPr lang="nl-BE" dirty="0">
                <a:solidFill>
                  <a:schemeClr val="accent3"/>
                </a:solidFill>
              </a:rPr>
              <a:t>LESDAG 3: DOELGERICHTE ZORG UITDRAGEN IN JOUW ORGANISSATIE</a:t>
            </a:r>
          </a:p>
          <a:p>
            <a:endParaRPr lang="nl-BE" dirty="0"/>
          </a:p>
          <a:p>
            <a:endParaRPr lang="nl-BE" dirty="0"/>
          </a:p>
          <a:p>
            <a:endParaRPr lang="nl-BE" dirty="0"/>
          </a:p>
        </p:txBody>
      </p:sp>
      <p:pic>
        <p:nvPicPr>
          <p:cNvPr id="5" name="Afbeelding 4" descr="Afbeelding met tekst, Lettertype, Graphics, logo&#10;&#10;Automatisch gegenereerde beschrijving">
            <a:extLst>
              <a:ext uri="{FF2B5EF4-FFF2-40B4-BE49-F238E27FC236}">
                <a16:creationId xmlns:a16="http://schemas.microsoft.com/office/drawing/2014/main" id="{A8836FB2-9478-A062-836D-43217A55D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11854"/>
            <a:ext cx="9144000" cy="2372809"/>
          </a:xfrm>
          <a:prstGeom prst="rect">
            <a:avLst/>
          </a:prstGeom>
        </p:spPr>
      </p:pic>
      <p:pic>
        <p:nvPicPr>
          <p:cNvPr id="7" name="Afbeelding 6">
            <a:extLst>
              <a:ext uri="{FF2B5EF4-FFF2-40B4-BE49-F238E27FC236}">
                <a16:creationId xmlns:a16="http://schemas.microsoft.com/office/drawing/2014/main" id="{E047D00F-7586-71DA-E173-906EE0E34A40}"/>
              </a:ext>
            </a:extLst>
          </p:cNvPr>
          <p:cNvPicPr>
            <a:picLocks noChangeAspect="1"/>
          </p:cNvPicPr>
          <p:nvPr/>
        </p:nvPicPr>
        <p:blipFill>
          <a:blip r:embed="rId3"/>
          <a:stretch>
            <a:fillRect/>
          </a:stretch>
        </p:blipFill>
        <p:spPr>
          <a:xfrm>
            <a:off x="1524000" y="6135748"/>
            <a:ext cx="2526890" cy="562757"/>
          </a:xfrm>
          <a:prstGeom prst="rect">
            <a:avLst/>
          </a:prstGeom>
        </p:spPr>
      </p:pic>
      <p:sp>
        <p:nvSpPr>
          <p:cNvPr id="8" name="Tekstvak 7">
            <a:extLst>
              <a:ext uri="{FF2B5EF4-FFF2-40B4-BE49-F238E27FC236}">
                <a16:creationId xmlns:a16="http://schemas.microsoft.com/office/drawing/2014/main" id="{ABDAE3C9-B262-5B2A-2809-CB9649F4F00A}"/>
              </a:ext>
            </a:extLst>
          </p:cNvPr>
          <p:cNvSpPr txBox="1"/>
          <p:nvPr/>
        </p:nvSpPr>
        <p:spPr>
          <a:xfrm>
            <a:off x="7472516" y="6135748"/>
            <a:ext cx="3195484" cy="523220"/>
          </a:xfrm>
          <a:prstGeom prst="rect">
            <a:avLst/>
          </a:prstGeom>
          <a:noFill/>
        </p:spPr>
        <p:txBody>
          <a:bodyPr wrap="square" rtlCol="0">
            <a:spAutoFit/>
          </a:bodyPr>
          <a:lstStyle/>
          <a:p>
            <a:pPr algn="r"/>
            <a:r>
              <a:rPr lang="nl-BE" sz="1400" dirty="0"/>
              <a:t>Met de steun van Fonds Dr. Daniël De Coninck via Koning Boudewijnstichting</a:t>
            </a:r>
          </a:p>
        </p:txBody>
      </p:sp>
    </p:spTree>
    <p:extLst>
      <p:ext uri="{BB962C8B-B14F-4D97-AF65-F5344CB8AC3E}">
        <p14:creationId xmlns:p14="http://schemas.microsoft.com/office/powerpoint/2010/main" val="423209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76C05-4E22-A607-62CE-6CB96E482D94}"/>
              </a:ext>
            </a:extLst>
          </p:cNvPr>
          <p:cNvSpPr>
            <a:spLocks noGrp="1"/>
          </p:cNvSpPr>
          <p:nvPr>
            <p:ph type="title"/>
          </p:nvPr>
        </p:nvSpPr>
        <p:spPr/>
        <p:txBody>
          <a:bodyPr/>
          <a:lstStyle/>
          <a:p>
            <a:r>
              <a:rPr lang="nl-BE" dirty="0"/>
              <a:t>Concrete plannen?</a:t>
            </a:r>
          </a:p>
        </p:txBody>
      </p:sp>
      <p:sp>
        <p:nvSpPr>
          <p:cNvPr id="3" name="Tijdelijke aanduiding voor inhoud 2">
            <a:extLst>
              <a:ext uri="{FF2B5EF4-FFF2-40B4-BE49-F238E27FC236}">
                <a16:creationId xmlns:a16="http://schemas.microsoft.com/office/drawing/2014/main" id="{E71A643D-44D6-E10A-DDD8-437E791C32E0}"/>
              </a:ext>
            </a:extLst>
          </p:cNvPr>
          <p:cNvSpPr>
            <a:spLocks noGrp="1"/>
          </p:cNvSpPr>
          <p:nvPr>
            <p:ph idx="1"/>
          </p:nvPr>
        </p:nvSpPr>
        <p:spPr/>
        <p:txBody>
          <a:bodyPr/>
          <a:lstStyle/>
          <a:p>
            <a:r>
              <a:rPr lang="nl-BE" dirty="0"/>
              <a:t>Probeer voor jouw patiënten- of mantelzorgorganisatie zo concreet mogelijk te formuleren wat je plannen zijn in het uitdragen van doelgerichte zorg</a:t>
            </a:r>
          </a:p>
          <a:p>
            <a:r>
              <a:rPr lang="nl-BE" dirty="0"/>
              <a:t>Welke ondersteuning kan je nog gebruiken van de groep?</a:t>
            </a:r>
          </a:p>
          <a:p>
            <a:r>
              <a:rPr lang="nl-BE" dirty="0"/>
              <a:t>Welke ondersteuning kan je nog gebruiken van Jolijn</a:t>
            </a:r>
          </a:p>
          <a:p>
            <a:endParaRPr lang="nl-BE" dirty="0"/>
          </a:p>
          <a:p>
            <a:pPr marL="0" indent="0">
              <a:buNone/>
            </a:pPr>
            <a:endParaRPr lang="nl-BE" dirty="0"/>
          </a:p>
        </p:txBody>
      </p:sp>
      <p:pic>
        <p:nvPicPr>
          <p:cNvPr id="4" name="Afbeelding 3">
            <a:extLst>
              <a:ext uri="{FF2B5EF4-FFF2-40B4-BE49-F238E27FC236}">
                <a16:creationId xmlns:a16="http://schemas.microsoft.com/office/drawing/2014/main" id="{1302A39D-AD0A-1A27-26B9-42744E4D8BD1}"/>
              </a:ext>
            </a:extLst>
          </p:cNvPr>
          <p:cNvPicPr>
            <a:picLocks noChangeAspect="1"/>
          </p:cNvPicPr>
          <p:nvPr/>
        </p:nvPicPr>
        <p:blipFill>
          <a:blip r:embed="rId3"/>
          <a:stretch>
            <a:fillRect/>
          </a:stretch>
        </p:blipFill>
        <p:spPr>
          <a:xfrm>
            <a:off x="2540962" y="6239527"/>
            <a:ext cx="7110076" cy="548688"/>
          </a:xfrm>
          <a:prstGeom prst="rect">
            <a:avLst/>
          </a:prstGeom>
        </p:spPr>
      </p:pic>
      <p:pic>
        <p:nvPicPr>
          <p:cNvPr id="5" name="Afbeelding 4">
            <a:extLst>
              <a:ext uri="{FF2B5EF4-FFF2-40B4-BE49-F238E27FC236}">
                <a16:creationId xmlns:a16="http://schemas.microsoft.com/office/drawing/2014/main" id="{78A6AA42-344A-98A5-EDE8-0390443662F0}"/>
              </a:ext>
            </a:extLst>
          </p:cNvPr>
          <p:cNvPicPr>
            <a:picLocks noChangeAspect="1"/>
          </p:cNvPicPr>
          <p:nvPr/>
        </p:nvPicPr>
        <p:blipFill>
          <a:blip r:embed="rId4"/>
          <a:stretch>
            <a:fillRect/>
          </a:stretch>
        </p:blipFill>
        <p:spPr>
          <a:xfrm>
            <a:off x="9778685" y="193184"/>
            <a:ext cx="2205711" cy="946842"/>
          </a:xfrm>
          <a:prstGeom prst="rect">
            <a:avLst/>
          </a:prstGeom>
        </p:spPr>
      </p:pic>
    </p:spTree>
    <p:extLst>
      <p:ext uri="{BB962C8B-B14F-4D97-AF65-F5344CB8AC3E}">
        <p14:creationId xmlns:p14="http://schemas.microsoft.com/office/powerpoint/2010/main" val="44086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35241-45BD-0703-48BF-45528A5A3C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2FDF28-A463-84A1-0524-7F55AB7A3B1D}"/>
              </a:ext>
            </a:extLst>
          </p:cNvPr>
          <p:cNvSpPr>
            <a:spLocks noGrp="1"/>
          </p:cNvSpPr>
          <p:nvPr>
            <p:ph type="title"/>
          </p:nvPr>
        </p:nvSpPr>
        <p:spPr/>
        <p:txBody>
          <a:bodyPr/>
          <a:lstStyle/>
          <a:p>
            <a:r>
              <a:rPr lang="nl-BE" dirty="0"/>
              <a:t>Vervolg van het project</a:t>
            </a:r>
          </a:p>
        </p:txBody>
      </p:sp>
      <p:sp>
        <p:nvSpPr>
          <p:cNvPr id="3" name="Tijdelijke aanduiding voor inhoud 2">
            <a:extLst>
              <a:ext uri="{FF2B5EF4-FFF2-40B4-BE49-F238E27FC236}">
                <a16:creationId xmlns:a16="http://schemas.microsoft.com/office/drawing/2014/main" id="{88E0AEE8-3A89-1A30-6602-2212E63E59AA}"/>
              </a:ext>
            </a:extLst>
          </p:cNvPr>
          <p:cNvSpPr>
            <a:spLocks noGrp="1"/>
          </p:cNvSpPr>
          <p:nvPr>
            <p:ph idx="1"/>
          </p:nvPr>
        </p:nvSpPr>
        <p:spPr/>
        <p:txBody>
          <a:bodyPr/>
          <a:lstStyle/>
          <a:p>
            <a:r>
              <a:rPr lang="nl-BE" dirty="0"/>
              <a:t>Rapportering aan Koning Boudewijnstichting</a:t>
            </a:r>
          </a:p>
          <a:p>
            <a:pPr lvl="1"/>
            <a:r>
              <a:rPr lang="nl-BE" dirty="0"/>
              <a:t>Wat moet er zeker in? Input van deelnemers</a:t>
            </a:r>
          </a:p>
          <a:p>
            <a:pPr lvl="2"/>
            <a:r>
              <a:rPr lang="nl-BE" dirty="0"/>
              <a:t>Inhoudelijke aandachtspunten</a:t>
            </a:r>
          </a:p>
          <a:p>
            <a:pPr lvl="2"/>
            <a:r>
              <a:rPr lang="nl-BE" dirty="0"/>
              <a:t>Resultaten: laat weten wat je er mee deed, wie je hiermee kon bereiken en over hoeveel mensen het ging!</a:t>
            </a:r>
          </a:p>
          <a:p>
            <a:pPr lvl="2"/>
            <a:endParaRPr lang="nl-BE" dirty="0"/>
          </a:p>
          <a:p>
            <a:r>
              <a:rPr lang="nl-BE" dirty="0"/>
              <a:t>Terugkoppeling aan eerstelijnszorgverstrekkers</a:t>
            </a:r>
          </a:p>
          <a:p>
            <a:pPr lvl="1"/>
            <a:r>
              <a:rPr lang="nl-BE" dirty="0"/>
              <a:t>Wie wil hieraan meewerken</a:t>
            </a:r>
          </a:p>
          <a:p>
            <a:pPr lvl="1"/>
            <a:r>
              <a:rPr lang="nl-BE" dirty="0"/>
              <a:t>Welke ideeën zijn er?</a:t>
            </a:r>
          </a:p>
          <a:p>
            <a:pPr lvl="1"/>
            <a:endParaRPr lang="nl-BE" dirty="0"/>
          </a:p>
          <a:p>
            <a:endParaRPr lang="nl-BE" dirty="0"/>
          </a:p>
          <a:p>
            <a:pPr marL="0" indent="0">
              <a:buNone/>
            </a:pPr>
            <a:endParaRPr lang="nl-BE" dirty="0"/>
          </a:p>
        </p:txBody>
      </p:sp>
      <p:pic>
        <p:nvPicPr>
          <p:cNvPr id="4" name="Afbeelding 3">
            <a:extLst>
              <a:ext uri="{FF2B5EF4-FFF2-40B4-BE49-F238E27FC236}">
                <a16:creationId xmlns:a16="http://schemas.microsoft.com/office/drawing/2014/main" id="{09327796-AC28-EBDE-C9EC-8798BA6071F8}"/>
              </a:ext>
            </a:extLst>
          </p:cNvPr>
          <p:cNvPicPr>
            <a:picLocks noChangeAspect="1"/>
          </p:cNvPicPr>
          <p:nvPr/>
        </p:nvPicPr>
        <p:blipFill>
          <a:blip r:embed="rId3"/>
          <a:stretch>
            <a:fillRect/>
          </a:stretch>
        </p:blipFill>
        <p:spPr>
          <a:xfrm>
            <a:off x="2540962" y="6239527"/>
            <a:ext cx="7110076" cy="548688"/>
          </a:xfrm>
          <a:prstGeom prst="rect">
            <a:avLst/>
          </a:prstGeom>
        </p:spPr>
      </p:pic>
      <p:pic>
        <p:nvPicPr>
          <p:cNvPr id="5" name="Afbeelding 4">
            <a:extLst>
              <a:ext uri="{FF2B5EF4-FFF2-40B4-BE49-F238E27FC236}">
                <a16:creationId xmlns:a16="http://schemas.microsoft.com/office/drawing/2014/main" id="{77590AD4-2206-B606-5340-D5774A0E6053}"/>
              </a:ext>
            </a:extLst>
          </p:cNvPr>
          <p:cNvPicPr>
            <a:picLocks noChangeAspect="1"/>
          </p:cNvPicPr>
          <p:nvPr/>
        </p:nvPicPr>
        <p:blipFill>
          <a:blip r:embed="rId4"/>
          <a:stretch>
            <a:fillRect/>
          </a:stretch>
        </p:blipFill>
        <p:spPr>
          <a:xfrm>
            <a:off x="9778685" y="193184"/>
            <a:ext cx="2205711" cy="946842"/>
          </a:xfrm>
          <a:prstGeom prst="rect">
            <a:avLst/>
          </a:prstGeom>
        </p:spPr>
      </p:pic>
    </p:spTree>
    <p:extLst>
      <p:ext uri="{BB962C8B-B14F-4D97-AF65-F5344CB8AC3E}">
        <p14:creationId xmlns:p14="http://schemas.microsoft.com/office/powerpoint/2010/main" val="126689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CD4734-689E-60E0-C544-AC3A58007E6E}"/>
              </a:ext>
            </a:extLst>
          </p:cNvPr>
          <p:cNvSpPr>
            <a:spLocks noGrp="1"/>
          </p:cNvSpPr>
          <p:nvPr>
            <p:ph type="title"/>
          </p:nvPr>
        </p:nvSpPr>
        <p:spPr/>
        <p:txBody>
          <a:bodyPr/>
          <a:lstStyle/>
          <a:p>
            <a:r>
              <a:rPr lang="nl-NL" dirty="0"/>
              <a:t>Evaluatie</a:t>
            </a:r>
            <a:endParaRPr lang="nl-BE" dirty="0"/>
          </a:p>
        </p:txBody>
      </p:sp>
      <p:sp>
        <p:nvSpPr>
          <p:cNvPr id="3" name="Tijdelijke aanduiding voor inhoud 2">
            <a:extLst>
              <a:ext uri="{FF2B5EF4-FFF2-40B4-BE49-F238E27FC236}">
                <a16:creationId xmlns:a16="http://schemas.microsoft.com/office/drawing/2014/main" id="{443243F8-696D-FE44-3B52-CA64C2EE57E3}"/>
              </a:ext>
            </a:extLst>
          </p:cNvPr>
          <p:cNvSpPr>
            <a:spLocks noGrp="1"/>
          </p:cNvSpPr>
          <p:nvPr>
            <p:ph idx="1"/>
          </p:nvPr>
        </p:nvSpPr>
        <p:spPr/>
        <p:txBody>
          <a:bodyPr/>
          <a:lstStyle/>
          <a:p>
            <a:r>
              <a:rPr lang="nl-NL" dirty="0"/>
              <a:t>Papieren evaluatie</a:t>
            </a:r>
          </a:p>
          <a:p>
            <a:endParaRPr lang="nl-NL" dirty="0"/>
          </a:p>
          <a:p>
            <a:r>
              <a:rPr lang="nl-NL" dirty="0"/>
              <a:t>Wat neem je mee naar huis?</a:t>
            </a:r>
          </a:p>
          <a:p>
            <a:r>
              <a:rPr lang="nl-NL" dirty="0"/>
              <a:t>Wat had je meer verwacht?</a:t>
            </a:r>
          </a:p>
          <a:p>
            <a:r>
              <a:rPr lang="nl-NL" dirty="0"/>
              <a:t>Wat vond je goed?</a:t>
            </a:r>
            <a:endParaRPr lang="nl-BE" dirty="0"/>
          </a:p>
        </p:txBody>
      </p:sp>
      <p:pic>
        <p:nvPicPr>
          <p:cNvPr id="4" name="Afbeelding 3">
            <a:extLst>
              <a:ext uri="{FF2B5EF4-FFF2-40B4-BE49-F238E27FC236}">
                <a16:creationId xmlns:a16="http://schemas.microsoft.com/office/drawing/2014/main" id="{3BC404B3-E1BE-E06D-C0C9-8181BAEB2B2B}"/>
              </a:ext>
            </a:extLst>
          </p:cNvPr>
          <p:cNvPicPr>
            <a:picLocks noChangeAspect="1"/>
          </p:cNvPicPr>
          <p:nvPr/>
        </p:nvPicPr>
        <p:blipFill>
          <a:blip r:embed="rId2"/>
          <a:stretch>
            <a:fillRect/>
          </a:stretch>
        </p:blipFill>
        <p:spPr>
          <a:xfrm>
            <a:off x="9778685" y="193184"/>
            <a:ext cx="2205711" cy="946842"/>
          </a:xfrm>
          <a:prstGeom prst="rect">
            <a:avLst/>
          </a:prstGeom>
        </p:spPr>
      </p:pic>
      <p:pic>
        <p:nvPicPr>
          <p:cNvPr id="5" name="Afbeelding 4">
            <a:extLst>
              <a:ext uri="{FF2B5EF4-FFF2-40B4-BE49-F238E27FC236}">
                <a16:creationId xmlns:a16="http://schemas.microsoft.com/office/drawing/2014/main" id="{B9A1D97E-277C-6E91-BD7B-EF33425C0044}"/>
              </a:ext>
            </a:extLst>
          </p:cNvPr>
          <p:cNvPicPr>
            <a:picLocks noChangeAspect="1"/>
          </p:cNvPicPr>
          <p:nvPr/>
        </p:nvPicPr>
        <p:blipFill>
          <a:blip r:embed="rId3"/>
          <a:stretch>
            <a:fillRect/>
          </a:stretch>
        </p:blipFill>
        <p:spPr>
          <a:xfrm>
            <a:off x="2540962" y="6239527"/>
            <a:ext cx="7110076" cy="548688"/>
          </a:xfrm>
          <a:prstGeom prst="rect">
            <a:avLst/>
          </a:prstGeom>
        </p:spPr>
      </p:pic>
      <p:pic>
        <p:nvPicPr>
          <p:cNvPr id="6" name="Tijdelijke aanduiding voor inhoud 6" descr="Huis met voortuin">
            <a:extLst>
              <a:ext uri="{FF2B5EF4-FFF2-40B4-BE49-F238E27FC236}">
                <a16:creationId xmlns:a16="http://schemas.microsoft.com/office/drawing/2014/main" id="{30C1A31C-B7AE-6261-B68B-E026DAC378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7434" y="1709514"/>
            <a:ext cx="6486962" cy="3648916"/>
          </a:xfrm>
          <a:prstGeom prst="rect">
            <a:avLst/>
          </a:prstGeom>
        </p:spPr>
      </p:pic>
    </p:spTree>
    <p:extLst>
      <p:ext uri="{BB962C8B-B14F-4D97-AF65-F5344CB8AC3E}">
        <p14:creationId xmlns:p14="http://schemas.microsoft.com/office/powerpoint/2010/main" val="204399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67472-0E23-28CC-E41D-0857F351AE4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80C7B82-A304-A205-4640-9C1985727F23}"/>
              </a:ext>
            </a:extLst>
          </p:cNvPr>
          <p:cNvSpPr>
            <a:spLocks noGrp="1"/>
          </p:cNvSpPr>
          <p:nvPr>
            <p:ph idx="1"/>
          </p:nvPr>
        </p:nvSpPr>
        <p:spPr/>
        <p:txBody>
          <a:bodyPr/>
          <a:lstStyle/>
          <a:p>
            <a:pPr marL="0" indent="0">
              <a:buNone/>
            </a:pPr>
            <a:r>
              <a:rPr lang="nl-NL" dirty="0"/>
              <a:t>Ga aan de slag!</a:t>
            </a:r>
          </a:p>
          <a:p>
            <a:pPr marL="0" indent="0">
              <a:buNone/>
            </a:pPr>
            <a:r>
              <a:rPr lang="nl-NL" dirty="0"/>
              <a:t>Inspireer mensen!</a:t>
            </a:r>
          </a:p>
          <a:p>
            <a:pPr marL="0" indent="0">
              <a:buNone/>
            </a:pPr>
            <a:r>
              <a:rPr lang="nl-NL" dirty="0"/>
              <a:t>Zet jouw achterban in zijn kracht!</a:t>
            </a:r>
          </a:p>
          <a:p>
            <a:pPr marL="0" indent="0">
              <a:buNone/>
            </a:pPr>
            <a:r>
              <a:rPr lang="nl-NL" dirty="0"/>
              <a:t>Werk mee aan een doelgerichte zorg van onder uit!</a:t>
            </a:r>
          </a:p>
          <a:p>
            <a:pPr marL="0" indent="0">
              <a:buNone/>
            </a:pPr>
            <a:endParaRPr lang="nl-NL" dirty="0"/>
          </a:p>
          <a:p>
            <a:pPr marL="0" indent="0">
              <a:buNone/>
            </a:pPr>
            <a:r>
              <a:rPr lang="nl-NL" dirty="0"/>
              <a:t>Succes!!</a:t>
            </a:r>
            <a:endParaRPr lang="nl-BE" dirty="0"/>
          </a:p>
        </p:txBody>
      </p:sp>
      <p:pic>
        <p:nvPicPr>
          <p:cNvPr id="4" name="Afbeelding 3">
            <a:extLst>
              <a:ext uri="{FF2B5EF4-FFF2-40B4-BE49-F238E27FC236}">
                <a16:creationId xmlns:a16="http://schemas.microsoft.com/office/drawing/2014/main" id="{5E12CF91-0ECE-0C92-D763-B1F19DF68AA0}"/>
              </a:ext>
            </a:extLst>
          </p:cNvPr>
          <p:cNvPicPr>
            <a:picLocks noChangeAspect="1"/>
          </p:cNvPicPr>
          <p:nvPr/>
        </p:nvPicPr>
        <p:blipFill>
          <a:blip r:embed="rId2"/>
          <a:stretch>
            <a:fillRect/>
          </a:stretch>
        </p:blipFill>
        <p:spPr>
          <a:xfrm>
            <a:off x="9778685" y="193184"/>
            <a:ext cx="2205711" cy="946842"/>
          </a:xfrm>
          <a:prstGeom prst="rect">
            <a:avLst/>
          </a:prstGeom>
        </p:spPr>
      </p:pic>
      <p:pic>
        <p:nvPicPr>
          <p:cNvPr id="5" name="Afbeelding 4">
            <a:extLst>
              <a:ext uri="{FF2B5EF4-FFF2-40B4-BE49-F238E27FC236}">
                <a16:creationId xmlns:a16="http://schemas.microsoft.com/office/drawing/2014/main" id="{3487CE20-0297-5605-6BB4-61301820613E}"/>
              </a:ext>
            </a:extLst>
          </p:cNvPr>
          <p:cNvPicPr>
            <a:picLocks noChangeAspect="1"/>
          </p:cNvPicPr>
          <p:nvPr/>
        </p:nvPicPr>
        <p:blipFill>
          <a:blip r:embed="rId3"/>
          <a:stretch>
            <a:fillRect/>
          </a:stretch>
        </p:blipFill>
        <p:spPr>
          <a:xfrm>
            <a:off x="2540962" y="6239527"/>
            <a:ext cx="7110076" cy="548688"/>
          </a:xfrm>
          <a:prstGeom prst="rect">
            <a:avLst/>
          </a:prstGeom>
        </p:spPr>
      </p:pic>
      <p:pic>
        <p:nvPicPr>
          <p:cNvPr id="7" name="Afbeelding 6">
            <a:extLst>
              <a:ext uri="{FF2B5EF4-FFF2-40B4-BE49-F238E27FC236}">
                <a16:creationId xmlns:a16="http://schemas.microsoft.com/office/drawing/2014/main" id="{FD0EECF1-A150-B60C-0CEF-E16B67489E82}"/>
              </a:ext>
            </a:extLst>
          </p:cNvPr>
          <p:cNvPicPr>
            <a:picLocks noChangeAspect="1"/>
          </p:cNvPicPr>
          <p:nvPr/>
        </p:nvPicPr>
        <p:blipFill>
          <a:blip r:embed="rId4"/>
          <a:stretch>
            <a:fillRect/>
          </a:stretch>
        </p:blipFill>
        <p:spPr>
          <a:xfrm>
            <a:off x="838200" y="486425"/>
            <a:ext cx="7993964" cy="1082961"/>
          </a:xfrm>
          <a:prstGeom prst="rect">
            <a:avLst/>
          </a:prstGeom>
        </p:spPr>
      </p:pic>
    </p:spTree>
    <p:extLst>
      <p:ext uri="{BB962C8B-B14F-4D97-AF65-F5344CB8AC3E}">
        <p14:creationId xmlns:p14="http://schemas.microsoft.com/office/powerpoint/2010/main" val="349822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078E23D-3CBE-BA28-FF1E-E7B9548995CC}"/>
              </a:ext>
            </a:extLst>
          </p:cNvPr>
          <p:cNvPicPr>
            <a:picLocks noChangeAspect="1"/>
          </p:cNvPicPr>
          <p:nvPr/>
        </p:nvPicPr>
        <p:blipFill>
          <a:blip r:embed="rId3"/>
          <a:stretch>
            <a:fillRect/>
          </a:stretch>
        </p:blipFill>
        <p:spPr>
          <a:xfrm>
            <a:off x="9778685" y="193184"/>
            <a:ext cx="2205711" cy="946842"/>
          </a:xfrm>
          <a:prstGeom prst="rect">
            <a:avLst/>
          </a:prstGeom>
        </p:spPr>
      </p:pic>
      <p:sp>
        <p:nvSpPr>
          <p:cNvPr id="2" name="Titel 1">
            <a:extLst>
              <a:ext uri="{FF2B5EF4-FFF2-40B4-BE49-F238E27FC236}">
                <a16:creationId xmlns:a16="http://schemas.microsoft.com/office/drawing/2014/main" id="{673E2B62-4EB4-9034-FB71-C06A3068DEC2}"/>
              </a:ext>
            </a:extLst>
          </p:cNvPr>
          <p:cNvSpPr>
            <a:spLocks noGrp="1"/>
          </p:cNvSpPr>
          <p:nvPr>
            <p:ph type="title"/>
          </p:nvPr>
        </p:nvSpPr>
        <p:spPr/>
        <p:txBody>
          <a:bodyPr/>
          <a:lstStyle/>
          <a:p>
            <a:r>
              <a:rPr lang="nl-BE" dirty="0"/>
              <a:t>Wat breng je mee van thuis/je organisatie?</a:t>
            </a:r>
          </a:p>
        </p:txBody>
      </p:sp>
      <p:pic>
        <p:nvPicPr>
          <p:cNvPr id="7" name="Tijdelijke aanduiding voor inhoud 6" descr="Huis met voortuin">
            <a:extLst>
              <a:ext uri="{FF2B5EF4-FFF2-40B4-BE49-F238E27FC236}">
                <a16:creationId xmlns:a16="http://schemas.microsoft.com/office/drawing/2014/main" id="{78781659-7A33-A361-821B-AF8A9D198B37}"/>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5497434" y="1709514"/>
            <a:ext cx="6486962" cy="3648916"/>
          </a:xfrm>
        </p:spPr>
      </p:pic>
      <p:pic>
        <p:nvPicPr>
          <p:cNvPr id="4" name="Afbeelding 3">
            <a:extLst>
              <a:ext uri="{FF2B5EF4-FFF2-40B4-BE49-F238E27FC236}">
                <a16:creationId xmlns:a16="http://schemas.microsoft.com/office/drawing/2014/main" id="{2EB3187D-E733-0AAB-AD8A-DF1F19A2DA43}"/>
              </a:ext>
            </a:extLst>
          </p:cNvPr>
          <p:cNvPicPr>
            <a:picLocks noChangeAspect="1"/>
          </p:cNvPicPr>
          <p:nvPr/>
        </p:nvPicPr>
        <p:blipFill>
          <a:blip r:embed="rId6"/>
          <a:stretch>
            <a:fillRect/>
          </a:stretch>
        </p:blipFill>
        <p:spPr>
          <a:xfrm>
            <a:off x="2540962" y="6239527"/>
            <a:ext cx="7110076" cy="548688"/>
          </a:xfrm>
          <a:prstGeom prst="rect">
            <a:avLst/>
          </a:prstGeom>
        </p:spPr>
      </p:pic>
      <p:sp>
        <p:nvSpPr>
          <p:cNvPr id="3" name="Tekstvak 2">
            <a:extLst>
              <a:ext uri="{FF2B5EF4-FFF2-40B4-BE49-F238E27FC236}">
                <a16:creationId xmlns:a16="http://schemas.microsoft.com/office/drawing/2014/main" id="{9E258B94-21F9-051F-2EF1-E77A545AF96A}"/>
              </a:ext>
            </a:extLst>
          </p:cNvPr>
          <p:cNvSpPr txBox="1"/>
          <p:nvPr/>
        </p:nvSpPr>
        <p:spPr>
          <a:xfrm>
            <a:off x="1129553" y="2022438"/>
            <a:ext cx="5330242" cy="1477328"/>
          </a:xfrm>
          <a:prstGeom prst="rect">
            <a:avLst/>
          </a:prstGeom>
          <a:noFill/>
        </p:spPr>
        <p:txBody>
          <a:bodyPr wrap="none" rtlCol="0">
            <a:spAutoFit/>
          </a:bodyPr>
          <a:lstStyle/>
          <a:p>
            <a:r>
              <a:rPr lang="nl-NL" sz="2400" dirty="0"/>
              <a:t>Welke vragen heb je nog voor vandaag?</a:t>
            </a:r>
          </a:p>
          <a:p>
            <a:r>
              <a:rPr lang="nl-NL" sz="2400" dirty="0"/>
              <a:t>Welke tools ken je zelf?</a:t>
            </a:r>
          </a:p>
          <a:p>
            <a:r>
              <a:rPr lang="nl-NL" sz="2400" dirty="0"/>
              <a:t>Wat doe je er al mee?</a:t>
            </a:r>
          </a:p>
          <a:p>
            <a:endParaRPr lang="nl-BE" dirty="0"/>
          </a:p>
        </p:txBody>
      </p:sp>
    </p:spTree>
    <p:extLst>
      <p:ext uri="{BB962C8B-B14F-4D97-AF65-F5344CB8AC3E}">
        <p14:creationId xmlns:p14="http://schemas.microsoft.com/office/powerpoint/2010/main" val="192223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17B0C-D0E5-6C27-7528-BA677917CC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AF4F69-369E-CC05-B51D-8D6BD17F08B7}"/>
              </a:ext>
            </a:extLst>
          </p:cNvPr>
          <p:cNvSpPr>
            <a:spLocks noGrp="1"/>
          </p:cNvSpPr>
          <p:nvPr>
            <p:ph type="title"/>
          </p:nvPr>
        </p:nvSpPr>
        <p:spPr/>
        <p:txBody>
          <a:bodyPr/>
          <a:lstStyle/>
          <a:p>
            <a:r>
              <a:rPr lang="nl-BE" dirty="0"/>
              <a:t>Hoekenwerk: tools verkennen</a:t>
            </a:r>
          </a:p>
        </p:txBody>
      </p:sp>
      <p:pic>
        <p:nvPicPr>
          <p:cNvPr id="4" name="Afbeelding 3">
            <a:extLst>
              <a:ext uri="{FF2B5EF4-FFF2-40B4-BE49-F238E27FC236}">
                <a16:creationId xmlns:a16="http://schemas.microsoft.com/office/drawing/2014/main" id="{DE41CA0C-F2AB-9620-8D06-561977898761}"/>
              </a:ext>
            </a:extLst>
          </p:cNvPr>
          <p:cNvPicPr>
            <a:picLocks noChangeAspect="1"/>
          </p:cNvPicPr>
          <p:nvPr/>
        </p:nvPicPr>
        <p:blipFill>
          <a:blip r:embed="rId3"/>
          <a:stretch>
            <a:fillRect/>
          </a:stretch>
        </p:blipFill>
        <p:spPr>
          <a:xfrm>
            <a:off x="2540962" y="6239527"/>
            <a:ext cx="7110076" cy="548688"/>
          </a:xfrm>
          <a:prstGeom prst="rect">
            <a:avLst/>
          </a:prstGeom>
        </p:spPr>
      </p:pic>
      <p:pic>
        <p:nvPicPr>
          <p:cNvPr id="5" name="Afbeelding 4">
            <a:extLst>
              <a:ext uri="{FF2B5EF4-FFF2-40B4-BE49-F238E27FC236}">
                <a16:creationId xmlns:a16="http://schemas.microsoft.com/office/drawing/2014/main" id="{F030F232-A213-7034-B543-B73E7B6C5E98}"/>
              </a:ext>
            </a:extLst>
          </p:cNvPr>
          <p:cNvPicPr>
            <a:picLocks noChangeAspect="1"/>
          </p:cNvPicPr>
          <p:nvPr/>
        </p:nvPicPr>
        <p:blipFill>
          <a:blip r:embed="rId4"/>
          <a:stretch>
            <a:fillRect/>
          </a:stretch>
        </p:blipFill>
        <p:spPr>
          <a:xfrm>
            <a:off x="9778685" y="193184"/>
            <a:ext cx="2205711" cy="946842"/>
          </a:xfrm>
          <a:prstGeom prst="rect">
            <a:avLst/>
          </a:prstGeom>
        </p:spPr>
      </p:pic>
      <p:pic>
        <p:nvPicPr>
          <p:cNvPr id="6" name="Graphic 5" descr="Man die een bord vasthoudt">
            <a:extLst>
              <a:ext uri="{FF2B5EF4-FFF2-40B4-BE49-F238E27FC236}">
                <a16:creationId xmlns:a16="http://schemas.microsoft.com/office/drawing/2014/main" id="{5FFDC89C-999B-E6EA-238C-D6C107B25D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878" y="1291240"/>
            <a:ext cx="2560568" cy="5347735"/>
          </a:xfrm>
          <a:prstGeom prst="rect">
            <a:avLst/>
          </a:prstGeom>
        </p:spPr>
      </p:pic>
      <p:sp>
        <p:nvSpPr>
          <p:cNvPr id="7" name="Tekstvak 6">
            <a:extLst>
              <a:ext uri="{FF2B5EF4-FFF2-40B4-BE49-F238E27FC236}">
                <a16:creationId xmlns:a16="http://schemas.microsoft.com/office/drawing/2014/main" id="{618930CE-7D93-008D-924F-9D3491E41A9A}"/>
              </a:ext>
            </a:extLst>
          </p:cNvPr>
          <p:cNvSpPr txBox="1"/>
          <p:nvPr/>
        </p:nvSpPr>
        <p:spPr>
          <a:xfrm>
            <a:off x="851533" y="2831480"/>
            <a:ext cx="1590261" cy="923330"/>
          </a:xfrm>
          <a:prstGeom prst="rect">
            <a:avLst/>
          </a:prstGeom>
          <a:noFill/>
        </p:spPr>
        <p:txBody>
          <a:bodyPr wrap="square" rtlCol="0">
            <a:spAutoFit/>
          </a:bodyPr>
          <a:lstStyle/>
          <a:p>
            <a:r>
              <a:rPr lang="nl-NL" dirty="0"/>
              <a:t>Welke tools liggen jou het best?</a:t>
            </a:r>
            <a:endParaRPr lang="nl-BE" dirty="0"/>
          </a:p>
        </p:txBody>
      </p:sp>
      <p:pic>
        <p:nvPicPr>
          <p:cNvPr id="8" name="Tijdelijke aanduiding voor inhoud 6">
            <a:extLst>
              <a:ext uri="{FF2B5EF4-FFF2-40B4-BE49-F238E27FC236}">
                <a16:creationId xmlns:a16="http://schemas.microsoft.com/office/drawing/2014/main" id="{333884D6-0FD8-218F-82C6-0BE473B9DB7F}"/>
              </a:ext>
            </a:extLst>
          </p:cNvPr>
          <p:cNvPicPr>
            <a:picLocks noChangeAspect="1"/>
          </p:cNvPicPr>
          <p:nvPr/>
        </p:nvPicPr>
        <p:blipFill>
          <a:blip r:embed="rId7"/>
          <a:stretch>
            <a:fillRect/>
          </a:stretch>
        </p:blipFill>
        <p:spPr>
          <a:xfrm>
            <a:off x="6022115" y="3777761"/>
            <a:ext cx="2285499" cy="2133133"/>
          </a:xfrm>
          <a:prstGeom prst="rect">
            <a:avLst/>
          </a:prstGeom>
        </p:spPr>
      </p:pic>
      <p:pic>
        <p:nvPicPr>
          <p:cNvPr id="9" name="Afbeelding 8">
            <a:extLst>
              <a:ext uri="{FF2B5EF4-FFF2-40B4-BE49-F238E27FC236}">
                <a16:creationId xmlns:a16="http://schemas.microsoft.com/office/drawing/2014/main" id="{CEB85200-933A-301D-1333-B6BA855B45A1}"/>
              </a:ext>
            </a:extLst>
          </p:cNvPr>
          <p:cNvPicPr>
            <a:picLocks noChangeAspect="1"/>
          </p:cNvPicPr>
          <p:nvPr/>
        </p:nvPicPr>
        <p:blipFill>
          <a:blip r:embed="rId8"/>
          <a:stretch>
            <a:fillRect/>
          </a:stretch>
        </p:blipFill>
        <p:spPr>
          <a:xfrm>
            <a:off x="9124571" y="2568244"/>
            <a:ext cx="2593202" cy="2091850"/>
          </a:xfrm>
          <a:prstGeom prst="rect">
            <a:avLst/>
          </a:prstGeom>
        </p:spPr>
      </p:pic>
      <p:pic>
        <p:nvPicPr>
          <p:cNvPr id="10" name="Afbeelding 9">
            <a:extLst>
              <a:ext uri="{FF2B5EF4-FFF2-40B4-BE49-F238E27FC236}">
                <a16:creationId xmlns:a16="http://schemas.microsoft.com/office/drawing/2014/main" id="{F52F595A-710D-9C16-BEDB-90525FC76EC7}"/>
              </a:ext>
            </a:extLst>
          </p:cNvPr>
          <p:cNvPicPr>
            <a:picLocks noChangeAspect="1"/>
          </p:cNvPicPr>
          <p:nvPr/>
        </p:nvPicPr>
        <p:blipFill>
          <a:blip r:embed="rId9"/>
          <a:stretch>
            <a:fillRect/>
          </a:stretch>
        </p:blipFill>
        <p:spPr>
          <a:xfrm>
            <a:off x="4308470" y="1654298"/>
            <a:ext cx="1850185" cy="1986117"/>
          </a:xfrm>
          <a:prstGeom prst="rect">
            <a:avLst/>
          </a:prstGeom>
        </p:spPr>
      </p:pic>
      <p:pic>
        <p:nvPicPr>
          <p:cNvPr id="11" name="Afbeelding 10">
            <a:extLst>
              <a:ext uri="{FF2B5EF4-FFF2-40B4-BE49-F238E27FC236}">
                <a16:creationId xmlns:a16="http://schemas.microsoft.com/office/drawing/2014/main" id="{1DA07ECE-D0E1-1C8C-BB94-2B6CCC93FC6D}"/>
              </a:ext>
            </a:extLst>
          </p:cNvPr>
          <p:cNvPicPr>
            <a:picLocks noChangeAspect="1"/>
          </p:cNvPicPr>
          <p:nvPr/>
        </p:nvPicPr>
        <p:blipFill>
          <a:blip r:embed="rId10"/>
          <a:stretch>
            <a:fillRect/>
          </a:stretch>
        </p:blipFill>
        <p:spPr>
          <a:xfrm>
            <a:off x="6585772" y="1168690"/>
            <a:ext cx="2382125" cy="2346513"/>
          </a:xfrm>
          <a:prstGeom prst="rect">
            <a:avLst/>
          </a:prstGeom>
        </p:spPr>
      </p:pic>
      <p:pic>
        <p:nvPicPr>
          <p:cNvPr id="12" name="Afbeelding 11">
            <a:extLst>
              <a:ext uri="{FF2B5EF4-FFF2-40B4-BE49-F238E27FC236}">
                <a16:creationId xmlns:a16="http://schemas.microsoft.com/office/drawing/2014/main" id="{0B75269F-E54A-5FC5-66AA-CF7655BBC8DB}"/>
              </a:ext>
            </a:extLst>
          </p:cNvPr>
          <p:cNvPicPr>
            <a:picLocks noChangeAspect="1"/>
          </p:cNvPicPr>
          <p:nvPr/>
        </p:nvPicPr>
        <p:blipFill>
          <a:blip r:embed="rId11"/>
          <a:stretch>
            <a:fillRect/>
          </a:stretch>
        </p:blipFill>
        <p:spPr>
          <a:xfrm>
            <a:off x="3733700" y="3915109"/>
            <a:ext cx="2110430" cy="1858439"/>
          </a:xfrm>
          <a:prstGeom prst="rect">
            <a:avLst/>
          </a:prstGeom>
        </p:spPr>
      </p:pic>
    </p:spTree>
    <p:extLst>
      <p:ext uri="{BB962C8B-B14F-4D97-AF65-F5344CB8AC3E}">
        <p14:creationId xmlns:p14="http://schemas.microsoft.com/office/powerpoint/2010/main" val="384072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787FA-46B6-8C0C-A176-E2BECD348889}"/>
              </a:ext>
            </a:extLst>
          </p:cNvPr>
          <p:cNvSpPr>
            <a:spLocks noGrp="1"/>
          </p:cNvSpPr>
          <p:nvPr>
            <p:ph type="title"/>
          </p:nvPr>
        </p:nvSpPr>
        <p:spPr/>
        <p:txBody>
          <a:bodyPr/>
          <a:lstStyle/>
          <a:p>
            <a:r>
              <a:rPr lang="nl-NL" dirty="0"/>
              <a:t>Doelzoeker</a:t>
            </a:r>
            <a:endParaRPr lang="nl-BE" dirty="0"/>
          </a:p>
        </p:txBody>
      </p:sp>
      <p:sp>
        <p:nvSpPr>
          <p:cNvPr id="3" name="Tijdelijke aanduiding voor inhoud 2">
            <a:extLst>
              <a:ext uri="{FF2B5EF4-FFF2-40B4-BE49-F238E27FC236}">
                <a16:creationId xmlns:a16="http://schemas.microsoft.com/office/drawing/2014/main" id="{2EE537CD-3610-5ACD-490A-E211AE2B9D0C}"/>
              </a:ext>
            </a:extLst>
          </p:cNvPr>
          <p:cNvSpPr>
            <a:spLocks noGrp="1"/>
          </p:cNvSpPr>
          <p:nvPr>
            <p:ph idx="1"/>
          </p:nvPr>
        </p:nvSpPr>
        <p:spPr>
          <a:xfrm>
            <a:off x="838200" y="1825625"/>
            <a:ext cx="6799729" cy="4351338"/>
          </a:xfrm>
        </p:spPr>
        <p:txBody>
          <a:bodyPr/>
          <a:lstStyle/>
          <a:p>
            <a:r>
              <a:rPr lang="nl-NL" dirty="0">
                <a:hlinkClick r:id="rId2"/>
              </a:rPr>
              <a:t>www.doelzoeker.be</a:t>
            </a:r>
            <a:r>
              <a:rPr lang="nl-NL" dirty="0"/>
              <a:t> – digitale versie</a:t>
            </a:r>
          </a:p>
          <a:p>
            <a:r>
              <a:rPr lang="nl-NL" dirty="0"/>
              <a:t>Via Vlaams Patiëntenplatform</a:t>
            </a:r>
          </a:p>
          <a:p>
            <a:r>
              <a:rPr lang="nl-NL" dirty="0"/>
              <a:t>Kijken naar je zelfstandigheid – talenten – relaties in het verleden – heden – toekomst</a:t>
            </a:r>
          </a:p>
          <a:p>
            <a:r>
              <a:rPr lang="nl-NL" dirty="0"/>
              <a:t>Samen met de zorgverstrekker doelen bepalen</a:t>
            </a:r>
          </a:p>
          <a:p>
            <a:endParaRPr lang="nl-BE" dirty="0"/>
          </a:p>
        </p:txBody>
      </p:sp>
      <p:pic>
        <p:nvPicPr>
          <p:cNvPr id="5" name="Afbeelding 4">
            <a:extLst>
              <a:ext uri="{FF2B5EF4-FFF2-40B4-BE49-F238E27FC236}">
                <a16:creationId xmlns:a16="http://schemas.microsoft.com/office/drawing/2014/main" id="{CD7F9216-B99B-563C-9F44-AE7B3C30BCB4}"/>
              </a:ext>
            </a:extLst>
          </p:cNvPr>
          <p:cNvPicPr>
            <a:picLocks noChangeAspect="1"/>
          </p:cNvPicPr>
          <p:nvPr/>
        </p:nvPicPr>
        <p:blipFill>
          <a:blip r:embed="rId3"/>
          <a:stretch>
            <a:fillRect/>
          </a:stretch>
        </p:blipFill>
        <p:spPr>
          <a:xfrm>
            <a:off x="7994790" y="1825625"/>
            <a:ext cx="3583134" cy="2890395"/>
          </a:xfrm>
          <a:prstGeom prst="rect">
            <a:avLst/>
          </a:prstGeom>
        </p:spPr>
      </p:pic>
      <p:pic>
        <p:nvPicPr>
          <p:cNvPr id="6" name="Afbeelding 5">
            <a:extLst>
              <a:ext uri="{FF2B5EF4-FFF2-40B4-BE49-F238E27FC236}">
                <a16:creationId xmlns:a16="http://schemas.microsoft.com/office/drawing/2014/main" id="{389E77F6-4BC1-6643-BA3D-0B82EFCAEC3A}"/>
              </a:ext>
            </a:extLst>
          </p:cNvPr>
          <p:cNvPicPr>
            <a:picLocks noChangeAspect="1"/>
          </p:cNvPicPr>
          <p:nvPr/>
        </p:nvPicPr>
        <p:blipFill>
          <a:blip r:embed="rId4"/>
          <a:stretch>
            <a:fillRect/>
          </a:stretch>
        </p:blipFill>
        <p:spPr>
          <a:xfrm>
            <a:off x="9778685" y="193184"/>
            <a:ext cx="2205711" cy="946842"/>
          </a:xfrm>
          <a:prstGeom prst="rect">
            <a:avLst/>
          </a:prstGeom>
        </p:spPr>
      </p:pic>
      <p:pic>
        <p:nvPicPr>
          <p:cNvPr id="7" name="Afbeelding 6">
            <a:extLst>
              <a:ext uri="{FF2B5EF4-FFF2-40B4-BE49-F238E27FC236}">
                <a16:creationId xmlns:a16="http://schemas.microsoft.com/office/drawing/2014/main" id="{E677D9B4-7AF6-B4EC-A2CF-323B9636EFF0}"/>
              </a:ext>
            </a:extLst>
          </p:cNvPr>
          <p:cNvPicPr>
            <a:picLocks noChangeAspect="1"/>
          </p:cNvPicPr>
          <p:nvPr/>
        </p:nvPicPr>
        <p:blipFill>
          <a:blip r:embed="rId5"/>
          <a:stretch>
            <a:fillRect/>
          </a:stretch>
        </p:blipFill>
        <p:spPr>
          <a:xfrm>
            <a:off x="2540962" y="6239527"/>
            <a:ext cx="7110076" cy="548688"/>
          </a:xfrm>
          <a:prstGeom prst="rect">
            <a:avLst/>
          </a:prstGeom>
        </p:spPr>
      </p:pic>
    </p:spTree>
    <p:extLst>
      <p:ext uri="{BB962C8B-B14F-4D97-AF65-F5344CB8AC3E}">
        <p14:creationId xmlns:p14="http://schemas.microsoft.com/office/powerpoint/2010/main" val="103390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6AE53-2D98-2525-7BDA-70B33E32C2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801FCA-0D7E-5663-3293-294B0D8CEA63}"/>
              </a:ext>
            </a:extLst>
          </p:cNvPr>
          <p:cNvSpPr>
            <a:spLocks noGrp="1"/>
          </p:cNvSpPr>
          <p:nvPr>
            <p:ph type="title"/>
          </p:nvPr>
        </p:nvSpPr>
        <p:spPr/>
        <p:txBody>
          <a:bodyPr/>
          <a:lstStyle/>
          <a:p>
            <a:r>
              <a:rPr lang="nl-NL" dirty="0"/>
              <a:t>Positieve gezondheid</a:t>
            </a:r>
            <a:endParaRPr lang="nl-BE" dirty="0"/>
          </a:p>
        </p:txBody>
      </p:sp>
      <p:sp>
        <p:nvSpPr>
          <p:cNvPr id="3" name="Tijdelijke aanduiding voor inhoud 2">
            <a:extLst>
              <a:ext uri="{FF2B5EF4-FFF2-40B4-BE49-F238E27FC236}">
                <a16:creationId xmlns:a16="http://schemas.microsoft.com/office/drawing/2014/main" id="{7DE18B52-608F-7EB6-2A29-12DB576839CD}"/>
              </a:ext>
            </a:extLst>
          </p:cNvPr>
          <p:cNvSpPr>
            <a:spLocks noGrp="1"/>
          </p:cNvSpPr>
          <p:nvPr>
            <p:ph idx="1"/>
          </p:nvPr>
        </p:nvSpPr>
        <p:spPr>
          <a:xfrm>
            <a:off x="838200" y="1825625"/>
            <a:ext cx="6799729" cy="4351338"/>
          </a:xfrm>
        </p:spPr>
        <p:txBody>
          <a:bodyPr/>
          <a:lstStyle/>
          <a:p>
            <a:r>
              <a:rPr lang="nl-NL" dirty="0">
                <a:hlinkClick r:id="rId2"/>
              </a:rPr>
              <a:t>www.mijnpositievegezondheid.nl</a:t>
            </a:r>
            <a:r>
              <a:rPr lang="nl-NL" dirty="0"/>
              <a:t>  – digitale versie</a:t>
            </a:r>
          </a:p>
          <a:p>
            <a:r>
              <a:rPr lang="nl-NL" dirty="0"/>
              <a:t>Nadenken over 6 verschillende domeinen: lichaam – gevoel en gedacht – zinvolheid van het leven – meedoen – dagelijks leven</a:t>
            </a:r>
          </a:p>
          <a:p>
            <a:r>
              <a:rPr lang="nl-NL" dirty="0"/>
              <a:t>Wat valt op? Wat is belangrijk en wil ik veranderen? Wat is een eerste stap?</a:t>
            </a:r>
            <a:endParaRPr lang="nl-BE" dirty="0"/>
          </a:p>
        </p:txBody>
      </p:sp>
      <p:pic>
        <p:nvPicPr>
          <p:cNvPr id="6" name="Afbeelding 5">
            <a:extLst>
              <a:ext uri="{FF2B5EF4-FFF2-40B4-BE49-F238E27FC236}">
                <a16:creationId xmlns:a16="http://schemas.microsoft.com/office/drawing/2014/main" id="{10758014-5B96-8FEF-0F70-93A728C5CFC8}"/>
              </a:ext>
            </a:extLst>
          </p:cNvPr>
          <p:cNvPicPr>
            <a:picLocks noChangeAspect="1"/>
          </p:cNvPicPr>
          <p:nvPr/>
        </p:nvPicPr>
        <p:blipFill>
          <a:blip r:embed="rId3"/>
          <a:stretch>
            <a:fillRect/>
          </a:stretch>
        </p:blipFill>
        <p:spPr>
          <a:xfrm>
            <a:off x="9778685" y="193184"/>
            <a:ext cx="2205711" cy="946842"/>
          </a:xfrm>
          <a:prstGeom prst="rect">
            <a:avLst/>
          </a:prstGeom>
        </p:spPr>
      </p:pic>
      <p:pic>
        <p:nvPicPr>
          <p:cNvPr id="7" name="Afbeelding 6">
            <a:extLst>
              <a:ext uri="{FF2B5EF4-FFF2-40B4-BE49-F238E27FC236}">
                <a16:creationId xmlns:a16="http://schemas.microsoft.com/office/drawing/2014/main" id="{9B5E098B-3AF6-A8DD-EC70-E3E6CEC1AE0E}"/>
              </a:ext>
            </a:extLst>
          </p:cNvPr>
          <p:cNvPicPr>
            <a:picLocks noChangeAspect="1"/>
          </p:cNvPicPr>
          <p:nvPr/>
        </p:nvPicPr>
        <p:blipFill>
          <a:blip r:embed="rId4"/>
          <a:stretch>
            <a:fillRect/>
          </a:stretch>
        </p:blipFill>
        <p:spPr>
          <a:xfrm>
            <a:off x="2540962" y="6239527"/>
            <a:ext cx="7110076" cy="548688"/>
          </a:xfrm>
          <a:prstGeom prst="rect">
            <a:avLst/>
          </a:prstGeom>
        </p:spPr>
      </p:pic>
      <p:pic>
        <p:nvPicPr>
          <p:cNvPr id="4" name="Afbeelding 3">
            <a:extLst>
              <a:ext uri="{FF2B5EF4-FFF2-40B4-BE49-F238E27FC236}">
                <a16:creationId xmlns:a16="http://schemas.microsoft.com/office/drawing/2014/main" id="{2D323008-9361-D8DF-79E4-C7AFE84DB93C}"/>
              </a:ext>
            </a:extLst>
          </p:cNvPr>
          <p:cNvPicPr>
            <a:picLocks noChangeAspect="1"/>
          </p:cNvPicPr>
          <p:nvPr/>
        </p:nvPicPr>
        <p:blipFill>
          <a:blip r:embed="rId5"/>
          <a:stretch>
            <a:fillRect/>
          </a:stretch>
        </p:blipFill>
        <p:spPr>
          <a:xfrm>
            <a:off x="8192011" y="1862629"/>
            <a:ext cx="3325449" cy="3275735"/>
          </a:xfrm>
          <a:prstGeom prst="rect">
            <a:avLst/>
          </a:prstGeom>
        </p:spPr>
      </p:pic>
    </p:spTree>
    <p:extLst>
      <p:ext uri="{BB962C8B-B14F-4D97-AF65-F5344CB8AC3E}">
        <p14:creationId xmlns:p14="http://schemas.microsoft.com/office/powerpoint/2010/main" val="428573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DB502-ACD6-D1EC-60DD-02EC02B5B7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02C411-B6CF-2F29-C722-49556484E6EC}"/>
              </a:ext>
            </a:extLst>
          </p:cNvPr>
          <p:cNvSpPr>
            <a:spLocks noGrp="1"/>
          </p:cNvSpPr>
          <p:nvPr>
            <p:ph type="title"/>
          </p:nvPr>
        </p:nvSpPr>
        <p:spPr/>
        <p:txBody>
          <a:bodyPr/>
          <a:lstStyle/>
          <a:p>
            <a:r>
              <a:rPr lang="nl-NL" dirty="0"/>
              <a:t>Samenspraak</a:t>
            </a:r>
            <a:endParaRPr lang="nl-BE" dirty="0"/>
          </a:p>
        </p:txBody>
      </p:sp>
      <p:sp>
        <p:nvSpPr>
          <p:cNvPr id="3" name="Tijdelijke aanduiding voor inhoud 2">
            <a:extLst>
              <a:ext uri="{FF2B5EF4-FFF2-40B4-BE49-F238E27FC236}">
                <a16:creationId xmlns:a16="http://schemas.microsoft.com/office/drawing/2014/main" id="{80D22484-9AC8-EAEC-768A-5C8CCA2B459A}"/>
              </a:ext>
            </a:extLst>
          </p:cNvPr>
          <p:cNvSpPr>
            <a:spLocks noGrp="1"/>
          </p:cNvSpPr>
          <p:nvPr>
            <p:ph idx="1"/>
          </p:nvPr>
        </p:nvSpPr>
        <p:spPr>
          <a:xfrm>
            <a:off x="838200" y="1825625"/>
            <a:ext cx="6799729" cy="4351338"/>
          </a:xfrm>
        </p:spPr>
        <p:txBody>
          <a:bodyPr/>
          <a:lstStyle/>
          <a:p>
            <a:r>
              <a:rPr lang="nl-NL" dirty="0">
                <a:hlinkClick r:id="rId2"/>
              </a:rPr>
              <a:t>www.mantelzorgers.be/nl/samenspraak-gesprek-als-evenwaardige-partners</a:t>
            </a:r>
            <a:r>
              <a:rPr lang="nl-NL" dirty="0"/>
              <a:t>  </a:t>
            </a:r>
          </a:p>
          <a:p>
            <a:r>
              <a:rPr lang="nl-NL" dirty="0"/>
              <a:t>Uitgangspunt is relatie tussen patiënt, mantelzorgers en zorgverstrekkers</a:t>
            </a:r>
          </a:p>
          <a:p>
            <a:r>
              <a:rPr lang="nl-NL" dirty="0"/>
              <a:t>Ieder vult eerst voor zichzelf in om nadien samen te brengen in gesprek</a:t>
            </a:r>
            <a:endParaRPr lang="nl-BE" dirty="0"/>
          </a:p>
        </p:txBody>
      </p:sp>
      <p:pic>
        <p:nvPicPr>
          <p:cNvPr id="6" name="Afbeelding 5">
            <a:extLst>
              <a:ext uri="{FF2B5EF4-FFF2-40B4-BE49-F238E27FC236}">
                <a16:creationId xmlns:a16="http://schemas.microsoft.com/office/drawing/2014/main" id="{3B394133-D877-E5CE-3A18-1F05681FD0A0}"/>
              </a:ext>
            </a:extLst>
          </p:cNvPr>
          <p:cNvPicPr>
            <a:picLocks noChangeAspect="1"/>
          </p:cNvPicPr>
          <p:nvPr/>
        </p:nvPicPr>
        <p:blipFill>
          <a:blip r:embed="rId3"/>
          <a:stretch>
            <a:fillRect/>
          </a:stretch>
        </p:blipFill>
        <p:spPr>
          <a:xfrm>
            <a:off x="9778685" y="193184"/>
            <a:ext cx="2205711" cy="946842"/>
          </a:xfrm>
          <a:prstGeom prst="rect">
            <a:avLst/>
          </a:prstGeom>
        </p:spPr>
      </p:pic>
      <p:pic>
        <p:nvPicPr>
          <p:cNvPr id="7" name="Afbeelding 6">
            <a:extLst>
              <a:ext uri="{FF2B5EF4-FFF2-40B4-BE49-F238E27FC236}">
                <a16:creationId xmlns:a16="http://schemas.microsoft.com/office/drawing/2014/main" id="{96B3EDFD-492F-E162-4AE0-02FF693D3D58}"/>
              </a:ext>
            </a:extLst>
          </p:cNvPr>
          <p:cNvPicPr>
            <a:picLocks noChangeAspect="1"/>
          </p:cNvPicPr>
          <p:nvPr/>
        </p:nvPicPr>
        <p:blipFill>
          <a:blip r:embed="rId4"/>
          <a:stretch>
            <a:fillRect/>
          </a:stretch>
        </p:blipFill>
        <p:spPr>
          <a:xfrm>
            <a:off x="2540962" y="6239527"/>
            <a:ext cx="7110076" cy="548688"/>
          </a:xfrm>
          <a:prstGeom prst="rect">
            <a:avLst/>
          </a:prstGeom>
        </p:spPr>
      </p:pic>
      <p:pic>
        <p:nvPicPr>
          <p:cNvPr id="5" name="Tijdelijke aanduiding voor inhoud 6">
            <a:extLst>
              <a:ext uri="{FF2B5EF4-FFF2-40B4-BE49-F238E27FC236}">
                <a16:creationId xmlns:a16="http://schemas.microsoft.com/office/drawing/2014/main" id="{1D625EA0-A928-32D8-1AD1-6DF1D3F22E1D}"/>
              </a:ext>
            </a:extLst>
          </p:cNvPr>
          <p:cNvPicPr>
            <a:picLocks noChangeAspect="1"/>
          </p:cNvPicPr>
          <p:nvPr/>
        </p:nvPicPr>
        <p:blipFill>
          <a:blip r:embed="rId5"/>
          <a:stretch>
            <a:fillRect/>
          </a:stretch>
        </p:blipFill>
        <p:spPr>
          <a:xfrm>
            <a:off x="7810005" y="1947135"/>
            <a:ext cx="3543796" cy="3307544"/>
          </a:xfrm>
          <a:prstGeom prst="rect">
            <a:avLst/>
          </a:prstGeom>
        </p:spPr>
      </p:pic>
    </p:spTree>
    <p:extLst>
      <p:ext uri="{BB962C8B-B14F-4D97-AF65-F5344CB8AC3E}">
        <p14:creationId xmlns:p14="http://schemas.microsoft.com/office/powerpoint/2010/main" val="423140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A37545A-EEA2-936C-AF33-6E983634F2EC}"/>
              </a:ext>
            </a:extLst>
          </p:cNvPr>
          <p:cNvPicPr>
            <a:picLocks noChangeAspect="1"/>
          </p:cNvPicPr>
          <p:nvPr/>
        </p:nvPicPr>
        <p:blipFill>
          <a:blip r:embed="rId2"/>
          <a:stretch>
            <a:fillRect/>
          </a:stretch>
        </p:blipFill>
        <p:spPr>
          <a:xfrm>
            <a:off x="6751130" y="1168781"/>
            <a:ext cx="4792161" cy="4351338"/>
          </a:xfrm>
          <a:prstGeom prst="rect">
            <a:avLst/>
          </a:prstGeom>
        </p:spPr>
      </p:pic>
      <p:sp>
        <p:nvSpPr>
          <p:cNvPr id="2" name="Titel 1">
            <a:extLst>
              <a:ext uri="{FF2B5EF4-FFF2-40B4-BE49-F238E27FC236}">
                <a16:creationId xmlns:a16="http://schemas.microsoft.com/office/drawing/2014/main" id="{9C4397F8-588D-9AB6-BDD1-4D969F861794}"/>
              </a:ext>
            </a:extLst>
          </p:cNvPr>
          <p:cNvSpPr>
            <a:spLocks noGrp="1"/>
          </p:cNvSpPr>
          <p:nvPr>
            <p:ph type="title"/>
          </p:nvPr>
        </p:nvSpPr>
        <p:spPr/>
        <p:txBody>
          <a:bodyPr/>
          <a:lstStyle/>
          <a:p>
            <a:r>
              <a:rPr lang="nl-NL" dirty="0"/>
              <a:t>Levenswensenkaarten</a:t>
            </a:r>
            <a:endParaRPr lang="nl-BE" dirty="0"/>
          </a:p>
        </p:txBody>
      </p:sp>
      <p:sp>
        <p:nvSpPr>
          <p:cNvPr id="3" name="Tijdelijke aanduiding voor inhoud 2">
            <a:extLst>
              <a:ext uri="{FF2B5EF4-FFF2-40B4-BE49-F238E27FC236}">
                <a16:creationId xmlns:a16="http://schemas.microsoft.com/office/drawing/2014/main" id="{1E426425-EA54-E64F-0591-F48634BDB756}"/>
              </a:ext>
            </a:extLst>
          </p:cNvPr>
          <p:cNvSpPr>
            <a:spLocks noGrp="1"/>
          </p:cNvSpPr>
          <p:nvPr>
            <p:ph idx="1"/>
          </p:nvPr>
        </p:nvSpPr>
        <p:spPr>
          <a:xfrm>
            <a:off x="838200" y="1825625"/>
            <a:ext cx="6520031" cy="4351338"/>
          </a:xfrm>
        </p:spPr>
        <p:txBody>
          <a:bodyPr/>
          <a:lstStyle/>
          <a:p>
            <a:r>
              <a:rPr lang="nl-NL" dirty="0"/>
              <a:t>Te bestellen via Goed thuiszorgwinkels </a:t>
            </a:r>
          </a:p>
          <a:p>
            <a:r>
              <a:rPr lang="nl-NL" dirty="0"/>
              <a:t>Set kaarten met belangrijke waarden</a:t>
            </a:r>
          </a:p>
          <a:p>
            <a:r>
              <a:rPr lang="nl-NL" dirty="0"/>
              <a:t>Kan gebruikt worden in kader van vroegtijdige zorgplanning</a:t>
            </a:r>
            <a:endParaRPr lang="nl-BE" dirty="0"/>
          </a:p>
        </p:txBody>
      </p:sp>
      <p:pic>
        <p:nvPicPr>
          <p:cNvPr id="6" name="Afbeelding 5">
            <a:extLst>
              <a:ext uri="{FF2B5EF4-FFF2-40B4-BE49-F238E27FC236}">
                <a16:creationId xmlns:a16="http://schemas.microsoft.com/office/drawing/2014/main" id="{8FBE4903-FBA2-8BF5-4E59-35CCF0176ECE}"/>
              </a:ext>
            </a:extLst>
          </p:cNvPr>
          <p:cNvPicPr>
            <a:picLocks noChangeAspect="1"/>
          </p:cNvPicPr>
          <p:nvPr/>
        </p:nvPicPr>
        <p:blipFill>
          <a:blip r:embed="rId3"/>
          <a:stretch>
            <a:fillRect/>
          </a:stretch>
        </p:blipFill>
        <p:spPr>
          <a:xfrm>
            <a:off x="9778685" y="193184"/>
            <a:ext cx="2205711" cy="946842"/>
          </a:xfrm>
          <a:prstGeom prst="rect">
            <a:avLst/>
          </a:prstGeom>
        </p:spPr>
      </p:pic>
      <p:pic>
        <p:nvPicPr>
          <p:cNvPr id="7" name="Afbeelding 6">
            <a:extLst>
              <a:ext uri="{FF2B5EF4-FFF2-40B4-BE49-F238E27FC236}">
                <a16:creationId xmlns:a16="http://schemas.microsoft.com/office/drawing/2014/main" id="{0A8031B0-F7D3-7980-59D1-A5C301E71872}"/>
              </a:ext>
            </a:extLst>
          </p:cNvPr>
          <p:cNvPicPr>
            <a:picLocks noChangeAspect="1"/>
          </p:cNvPicPr>
          <p:nvPr/>
        </p:nvPicPr>
        <p:blipFill>
          <a:blip r:embed="rId4"/>
          <a:stretch>
            <a:fillRect/>
          </a:stretch>
        </p:blipFill>
        <p:spPr>
          <a:xfrm>
            <a:off x="2540962" y="6239527"/>
            <a:ext cx="7110076" cy="548688"/>
          </a:xfrm>
          <a:prstGeom prst="rect">
            <a:avLst/>
          </a:prstGeom>
        </p:spPr>
      </p:pic>
    </p:spTree>
    <p:extLst>
      <p:ext uri="{BB962C8B-B14F-4D97-AF65-F5344CB8AC3E}">
        <p14:creationId xmlns:p14="http://schemas.microsoft.com/office/powerpoint/2010/main" val="126915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64E42-FCEF-03B0-D96A-1DF85134345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CD588F-4447-C08E-7334-7A0FDB1B4A2E}"/>
              </a:ext>
            </a:extLst>
          </p:cNvPr>
          <p:cNvSpPr>
            <a:spLocks noGrp="1"/>
          </p:cNvSpPr>
          <p:nvPr>
            <p:ph type="title"/>
          </p:nvPr>
        </p:nvSpPr>
        <p:spPr/>
        <p:txBody>
          <a:bodyPr/>
          <a:lstStyle/>
          <a:p>
            <a:r>
              <a:rPr lang="nl-NL" dirty="0"/>
              <a:t>Tools niet beschikbaar voor patiënten</a:t>
            </a:r>
            <a:endParaRPr lang="nl-BE" dirty="0"/>
          </a:p>
        </p:txBody>
      </p:sp>
      <p:sp>
        <p:nvSpPr>
          <p:cNvPr id="3" name="Tijdelijke aanduiding voor inhoud 2">
            <a:extLst>
              <a:ext uri="{FF2B5EF4-FFF2-40B4-BE49-F238E27FC236}">
                <a16:creationId xmlns:a16="http://schemas.microsoft.com/office/drawing/2014/main" id="{127D57B1-7949-1963-BFC5-3E986D4A6555}"/>
              </a:ext>
            </a:extLst>
          </p:cNvPr>
          <p:cNvSpPr>
            <a:spLocks noGrp="1"/>
          </p:cNvSpPr>
          <p:nvPr>
            <p:ph idx="1"/>
          </p:nvPr>
        </p:nvSpPr>
        <p:spPr>
          <a:xfrm>
            <a:off x="838200" y="1825625"/>
            <a:ext cx="6799729" cy="4351338"/>
          </a:xfrm>
        </p:spPr>
        <p:txBody>
          <a:bodyPr/>
          <a:lstStyle/>
          <a:p>
            <a:r>
              <a:rPr lang="nl-NL" dirty="0"/>
              <a:t>Zorg Esperanto (gebruikt door Familiehulp)</a:t>
            </a:r>
          </a:p>
          <a:p>
            <a:r>
              <a:rPr lang="nl-NL" dirty="0"/>
              <a:t>Clever (gepromoot door </a:t>
            </a:r>
            <a:r>
              <a:rPr lang="nl-NL" dirty="0" err="1"/>
              <a:t>Arteveldehogeschool</a:t>
            </a:r>
            <a:r>
              <a:rPr lang="nl-NL" dirty="0"/>
              <a:t>)</a:t>
            </a:r>
          </a:p>
          <a:p>
            <a:r>
              <a:rPr lang="nl-NL" dirty="0"/>
              <a:t>….</a:t>
            </a:r>
          </a:p>
          <a:p>
            <a:endParaRPr lang="nl-BE" dirty="0"/>
          </a:p>
        </p:txBody>
      </p:sp>
      <p:pic>
        <p:nvPicPr>
          <p:cNvPr id="6" name="Afbeelding 5">
            <a:extLst>
              <a:ext uri="{FF2B5EF4-FFF2-40B4-BE49-F238E27FC236}">
                <a16:creationId xmlns:a16="http://schemas.microsoft.com/office/drawing/2014/main" id="{CC2613A0-EEF4-177D-BFF3-703CF32D0117}"/>
              </a:ext>
            </a:extLst>
          </p:cNvPr>
          <p:cNvPicPr>
            <a:picLocks noChangeAspect="1"/>
          </p:cNvPicPr>
          <p:nvPr/>
        </p:nvPicPr>
        <p:blipFill>
          <a:blip r:embed="rId3"/>
          <a:stretch>
            <a:fillRect/>
          </a:stretch>
        </p:blipFill>
        <p:spPr>
          <a:xfrm>
            <a:off x="9778685" y="193184"/>
            <a:ext cx="2205711" cy="946842"/>
          </a:xfrm>
          <a:prstGeom prst="rect">
            <a:avLst/>
          </a:prstGeom>
        </p:spPr>
      </p:pic>
      <p:pic>
        <p:nvPicPr>
          <p:cNvPr id="7" name="Afbeelding 6">
            <a:extLst>
              <a:ext uri="{FF2B5EF4-FFF2-40B4-BE49-F238E27FC236}">
                <a16:creationId xmlns:a16="http://schemas.microsoft.com/office/drawing/2014/main" id="{D22A836C-7B61-7889-99DD-75EE8570DF92}"/>
              </a:ext>
            </a:extLst>
          </p:cNvPr>
          <p:cNvPicPr>
            <a:picLocks noChangeAspect="1"/>
          </p:cNvPicPr>
          <p:nvPr/>
        </p:nvPicPr>
        <p:blipFill>
          <a:blip r:embed="rId4"/>
          <a:stretch>
            <a:fillRect/>
          </a:stretch>
        </p:blipFill>
        <p:spPr>
          <a:xfrm>
            <a:off x="2540962" y="6239527"/>
            <a:ext cx="7110076" cy="548688"/>
          </a:xfrm>
          <a:prstGeom prst="rect">
            <a:avLst/>
          </a:prstGeom>
        </p:spPr>
      </p:pic>
    </p:spTree>
    <p:extLst>
      <p:ext uri="{BB962C8B-B14F-4D97-AF65-F5344CB8AC3E}">
        <p14:creationId xmlns:p14="http://schemas.microsoft.com/office/powerpoint/2010/main" val="22270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DE715-DF0B-A4EE-E867-126FB39C28FA}"/>
              </a:ext>
            </a:extLst>
          </p:cNvPr>
          <p:cNvSpPr>
            <a:spLocks noGrp="1"/>
          </p:cNvSpPr>
          <p:nvPr>
            <p:ph type="title"/>
          </p:nvPr>
        </p:nvSpPr>
        <p:spPr>
          <a:xfrm>
            <a:off x="1011219" y="329184"/>
            <a:ext cx="9998336" cy="1325563"/>
          </a:xfrm>
        </p:spPr>
        <p:txBody>
          <a:bodyPr/>
          <a:lstStyle/>
          <a:p>
            <a:r>
              <a:rPr lang="nl-BE" dirty="0"/>
              <a:t>Brainstorm!</a:t>
            </a:r>
          </a:p>
        </p:txBody>
      </p:sp>
      <p:pic>
        <p:nvPicPr>
          <p:cNvPr id="6" name="Tijdelijke aanduiding voor inhoud 5" descr="Man in hoodie">
            <a:extLst>
              <a:ext uri="{FF2B5EF4-FFF2-40B4-BE49-F238E27FC236}">
                <a16:creationId xmlns:a16="http://schemas.microsoft.com/office/drawing/2014/main" id="{9EB3EC9E-37E1-72B0-F468-85B04C5576F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344401" y="2746745"/>
            <a:ext cx="2066195" cy="2785537"/>
          </a:xfrm>
        </p:spPr>
      </p:pic>
      <p:pic>
        <p:nvPicPr>
          <p:cNvPr id="4" name="Afbeelding 3">
            <a:extLst>
              <a:ext uri="{FF2B5EF4-FFF2-40B4-BE49-F238E27FC236}">
                <a16:creationId xmlns:a16="http://schemas.microsoft.com/office/drawing/2014/main" id="{B7C7E2A7-1E17-78B2-FBE7-7710D91BC306}"/>
              </a:ext>
            </a:extLst>
          </p:cNvPr>
          <p:cNvPicPr>
            <a:picLocks noChangeAspect="1"/>
          </p:cNvPicPr>
          <p:nvPr/>
        </p:nvPicPr>
        <p:blipFill>
          <a:blip r:embed="rId5"/>
          <a:stretch>
            <a:fillRect/>
          </a:stretch>
        </p:blipFill>
        <p:spPr>
          <a:xfrm>
            <a:off x="2540962" y="6239527"/>
            <a:ext cx="7110076" cy="548688"/>
          </a:xfrm>
          <a:prstGeom prst="rect">
            <a:avLst/>
          </a:prstGeom>
        </p:spPr>
      </p:pic>
      <p:pic>
        <p:nvPicPr>
          <p:cNvPr id="8" name="Graphic 7" descr="Vrouw met lang, golvend haar">
            <a:extLst>
              <a:ext uri="{FF2B5EF4-FFF2-40B4-BE49-F238E27FC236}">
                <a16:creationId xmlns:a16="http://schemas.microsoft.com/office/drawing/2014/main" id="{2C574F92-EA75-5F65-57CB-08D92DD317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208084" y="2700829"/>
            <a:ext cx="1876537" cy="2831453"/>
          </a:xfrm>
          <a:prstGeom prst="rect">
            <a:avLst/>
          </a:prstGeom>
        </p:spPr>
      </p:pic>
      <p:sp>
        <p:nvSpPr>
          <p:cNvPr id="9" name="Tekstballon: ovaal 8">
            <a:extLst>
              <a:ext uri="{FF2B5EF4-FFF2-40B4-BE49-F238E27FC236}">
                <a16:creationId xmlns:a16="http://schemas.microsoft.com/office/drawing/2014/main" id="{5DC53B26-9326-A51D-A960-8A9BD7424AD5}"/>
              </a:ext>
            </a:extLst>
          </p:cNvPr>
          <p:cNvSpPr/>
          <p:nvPr/>
        </p:nvSpPr>
        <p:spPr>
          <a:xfrm>
            <a:off x="3858348" y="589410"/>
            <a:ext cx="2807746" cy="213067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Deze ideeën heb ik al bedacht!</a:t>
            </a:r>
          </a:p>
        </p:txBody>
      </p:sp>
      <p:sp>
        <p:nvSpPr>
          <p:cNvPr id="10" name="Tekstballon: ovaal 9">
            <a:extLst>
              <a:ext uri="{FF2B5EF4-FFF2-40B4-BE49-F238E27FC236}">
                <a16:creationId xmlns:a16="http://schemas.microsoft.com/office/drawing/2014/main" id="{054D6EF0-09EF-4A64-294B-11C00256F333}"/>
              </a:ext>
            </a:extLst>
          </p:cNvPr>
          <p:cNvSpPr/>
          <p:nvPr/>
        </p:nvSpPr>
        <p:spPr>
          <a:xfrm flipH="1">
            <a:off x="6116580" y="1064042"/>
            <a:ext cx="2807746" cy="213067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Tof! Deze tips geef ik je nog mee!</a:t>
            </a:r>
            <a:endParaRPr lang="nl-BE" dirty="0"/>
          </a:p>
        </p:txBody>
      </p:sp>
      <p:pic>
        <p:nvPicPr>
          <p:cNvPr id="11" name="Afbeelding 10">
            <a:extLst>
              <a:ext uri="{FF2B5EF4-FFF2-40B4-BE49-F238E27FC236}">
                <a16:creationId xmlns:a16="http://schemas.microsoft.com/office/drawing/2014/main" id="{0FA9C578-C454-2F68-4DD7-0B0F02F3D29B}"/>
              </a:ext>
            </a:extLst>
          </p:cNvPr>
          <p:cNvPicPr>
            <a:picLocks noChangeAspect="1"/>
          </p:cNvPicPr>
          <p:nvPr/>
        </p:nvPicPr>
        <p:blipFill>
          <a:blip r:embed="rId8"/>
          <a:stretch>
            <a:fillRect/>
          </a:stretch>
        </p:blipFill>
        <p:spPr>
          <a:xfrm>
            <a:off x="9778685" y="193184"/>
            <a:ext cx="2205711" cy="946842"/>
          </a:xfrm>
          <a:prstGeom prst="rect">
            <a:avLst/>
          </a:prstGeom>
        </p:spPr>
      </p:pic>
    </p:spTree>
    <p:extLst>
      <p:ext uri="{BB962C8B-B14F-4D97-AF65-F5344CB8AC3E}">
        <p14:creationId xmlns:p14="http://schemas.microsoft.com/office/powerpoint/2010/main" val="390189879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670</Words>
  <Application>Microsoft Office PowerPoint</Application>
  <PresentationFormat>Breedbeeld</PresentationFormat>
  <Paragraphs>86</Paragraphs>
  <Slides>13</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Aptos Display</vt:lpstr>
      <vt:lpstr>Arial</vt:lpstr>
      <vt:lpstr>Kantoorthema</vt:lpstr>
      <vt:lpstr>PowerPoint-presentatie</vt:lpstr>
      <vt:lpstr>Wat breng je mee van thuis/je organisatie?</vt:lpstr>
      <vt:lpstr>Hoekenwerk: tools verkennen</vt:lpstr>
      <vt:lpstr>Doelzoeker</vt:lpstr>
      <vt:lpstr>Positieve gezondheid</vt:lpstr>
      <vt:lpstr>Samenspraak</vt:lpstr>
      <vt:lpstr>Levenswensenkaarten</vt:lpstr>
      <vt:lpstr>Tools niet beschikbaar voor patiënten</vt:lpstr>
      <vt:lpstr>Brainstorm!</vt:lpstr>
      <vt:lpstr>Concrete plannen?</vt:lpstr>
      <vt:lpstr>Vervolg van het project</vt:lpstr>
      <vt:lpstr>Evaluatie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Guy Hannes</dc:creator>
  <cp:lastModifiedBy>Guy Hannes</cp:lastModifiedBy>
  <cp:revision>10</cp:revision>
  <dcterms:created xsi:type="dcterms:W3CDTF">2024-07-15T08:50:43Z</dcterms:created>
  <dcterms:modified xsi:type="dcterms:W3CDTF">2025-01-28T10:19:04Z</dcterms:modified>
</cp:coreProperties>
</file>